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handoutMasterIdLst>
    <p:handoutMasterId r:id="rId43"/>
  </p:handoutMasterIdLst>
  <p:sldIdLst>
    <p:sldId id="458" r:id="rId2"/>
    <p:sldId id="441" r:id="rId3"/>
    <p:sldId id="467" r:id="rId4"/>
    <p:sldId id="470" r:id="rId5"/>
    <p:sldId id="471" r:id="rId6"/>
    <p:sldId id="469" r:id="rId7"/>
    <p:sldId id="472" r:id="rId8"/>
    <p:sldId id="473" r:id="rId9"/>
    <p:sldId id="475" r:id="rId10"/>
    <p:sldId id="477" r:id="rId11"/>
    <p:sldId id="476" r:id="rId12"/>
    <p:sldId id="485" r:id="rId13"/>
    <p:sldId id="478" r:id="rId14"/>
    <p:sldId id="479" r:id="rId15"/>
    <p:sldId id="481" r:id="rId16"/>
    <p:sldId id="442" r:id="rId17"/>
    <p:sldId id="460" r:id="rId18"/>
    <p:sldId id="482" r:id="rId19"/>
    <p:sldId id="443" r:id="rId20"/>
    <p:sldId id="451" r:id="rId21"/>
    <p:sldId id="454" r:id="rId22"/>
    <p:sldId id="453" r:id="rId23"/>
    <p:sldId id="465" r:id="rId24"/>
    <p:sldId id="489" r:id="rId25"/>
    <p:sldId id="493" r:id="rId26"/>
    <p:sldId id="445" r:id="rId27"/>
    <p:sldId id="448" r:id="rId28"/>
    <p:sldId id="461" r:id="rId29"/>
    <p:sldId id="462" r:id="rId30"/>
    <p:sldId id="463" r:id="rId31"/>
    <p:sldId id="492" r:id="rId32"/>
    <p:sldId id="464" r:id="rId33"/>
    <p:sldId id="450" r:id="rId34"/>
    <p:sldId id="446" r:id="rId35"/>
    <p:sldId id="449" r:id="rId36"/>
    <p:sldId id="447" r:id="rId37"/>
    <p:sldId id="444" r:id="rId38"/>
    <p:sldId id="468" r:id="rId39"/>
    <p:sldId id="480" r:id="rId40"/>
    <p:sldId id="484" r:id="rId41"/>
  </p:sldIdLst>
  <p:sldSz cx="12192000" cy="6858000"/>
  <p:notesSz cx="6797675" cy="9926638"/>
  <p:defaultText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628" autoAdjust="0"/>
    <p:restoredTop sz="92410" autoAdjust="0"/>
  </p:normalViewPr>
  <p:slideViewPr>
    <p:cSldViewPr snapToGrid="0">
      <p:cViewPr varScale="1">
        <p:scale>
          <a:sx n="103" d="100"/>
          <a:sy n="103" d="100"/>
        </p:scale>
        <p:origin x="66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1"/>
            <a:ext cx="2946400" cy="496889"/>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49689" y="1"/>
            <a:ext cx="2946400" cy="496889"/>
          </a:xfrm>
          <a:prstGeom prst="rect">
            <a:avLst/>
          </a:prstGeom>
        </p:spPr>
        <p:txBody>
          <a:bodyPr vert="horz" lIns="91440" tIns="45720" rIns="91440" bIns="45720" rtlCol="0"/>
          <a:lstStyle>
            <a:lvl1pPr algn="r">
              <a:defRPr sz="1200"/>
            </a:lvl1pPr>
          </a:lstStyle>
          <a:p>
            <a:fld id="{07EC184B-5AA8-4E14-B8B1-8130295DF46C}" type="datetimeFigureOut">
              <a:rPr lang="de-DE" smtClean="0"/>
              <a:t>27.03.2024</a:t>
            </a:fld>
            <a:endParaRPr lang="de-DE"/>
          </a:p>
        </p:txBody>
      </p:sp>
      <p:sp>
        <p:nvSpPr>
          <p:cNvPr id="4" name="Fußzeilenplatzhalter 3"/>
          <p:cNvSpPr>
            <a:spLocks noGrp="1"/>
          </p:cNvSpPr>
          <p:nvPr>
            <p:ph type="ftr" sz="quarter" idx="2"/>
          </p:nvPr>
        </p:nvSpPr>
        <p:spPr>
          <a:xfrm>
            <a:off x="0" y="9429750"/>
            <a:ext cx="2946400" cy="496889"/>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849689" y="9429750"/>
            <a:ext cx="2946400" cy="496889"/>
          </a:xfrm>
          <a:prstGeom prst="rect">
            <a:avLst/>
          </a:prstGeom>
        </p:spPr>
        <p:txBody>
          <a:bodyPr vert="horz" lIns="91440" tIns="45720" rIns="91440" bIns="45720" rtlCol="0" anchor="b"/>
          <a:lstStyle>
            <a:lvl1pPr algn="r">
              <a:defRPr sz="1200"/>
            </a:lvl1pPr>
          </a:lstStyle>
          <a:p>
            <a:fld id="{B8E0DE4A-1DD4-4198-B66C-B1DAE170B970}" type="slidenum">
              <a:rPr lang="de-DE" smtClean="0"/>
              <a:t>‹Nr.›</a:t>
            </a:fld>
            <a:endParaRPr lang="de-DE"/>
          </a:p>
        </p:txBody>
      </p:sp>
    </p:spTree>
    <p:extLst>
      <p:ext uri="{BB962C8B-B14F-4D97-AF65-F5344CB8AC3E}">
        <p14:creationId xmlns:p14="http://schemas.microsoft.com/office/powerpoint/2010/main" val="786500851"/>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1.sv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0"/>
            <a:ext cx="2945659" cy="498055"/>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50444" y="0"/>
            <a:ext cx="2945659" cy="498055"/>
          </a:xfrm>
          <a:prstGeom prst="rect">
            <a:avLst/>
          </a:prstGeom>
        </p:spPr>
        <p:txBody>
          <a:bodyPr vert="horz" lIns="91440" tIns="45720" rIns="91440" bIns="45720" rtlCol="0"/>
          <a:lstStyle>
            <a:lvl1pPr algn="r">
              <a:defRPr sz="1200"/>
            </a:lvl1pPr>
          </a:lstStyle>
          <a:p>
            <a:fld id="{E01F14B5-142B-4869-B7EE-568845055722}" type="datetimeFigureOut">
              <a:rPr lang="de-DE" smtClean="0"/>
              <a:t>27.03.2024</a:t>
            </a:fld>
            <a:endParaRPr lang="de-DE"/>
          </a:p>
        </p:txBody>
      </p:sp>
      <p:sp>
        <p:nvSpPr>
          <p:cNvPr id="4" name="Folienbildplatzhalter 3"/>
          <p:cNvSpPr>
            <a:spLocks noGrp="1" noRot="1" noChangeAspect="1"/>
          </p:cNvSpPr>
          <p:nvPr>
            <p:ph type="sldImg" idx="2"/>
          </p:nvPr>
        </p:nvSpPr>
        <p:spPr>
          <a:xfrm>
            <a:off x="425450" y="1243013"/>
            <a:ext cx="5946775" cy="334645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79768" y="4777195"/>
            <a:ext cx="5438140" cy="3908614"/>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1" y="9428584"/>
            <a:ext cx="2945659" cy="498055"/>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50444" y="9428584"/>
            <a:ext cx="2945659" cy="498055"/>
          </a:xfrm>
          <a:prstGeom prst="rect">
            <a:avLst/>
          </a:prstGeom>
        </p:spPr>
        <p:txBody>
          <a:bodyPr vert="horz" lIns="91440" tIns="45720" rIns="91440" bIns="45720" rtlCol="0" anchor="b"/>
          <a:lstStyle>
            <a:lvl1pPr algn="r">
              <a:defRPr sz="1200"/>
            </a:lvl1pPr>
          </a:lstStyle>
          <a:p>
            <a:fld id="{9541D50F-0ABE-4702-B293-1B9916621892}" type="slidenum">
              <a:rPr lang="de-DE" smtClean="0"/>
              <a:t>‹Nr.›</a:t>
            </a:fld>
            <a:endParaRPr lang="de-DE"/>
          </a:p>
        </p:txBody>
      </p:sp>
    </p:spTree>
    <p:extLst>
      <p:ext uri="{BB962C8B-B14F-4D97-AF65-F5344CB8AC3E}">
        <p14:creationId xmlns:p14="http://schemas.microsoft.com/office/powerpoint/2010/main" val="3505774029"/>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Künstliche Fähigkeit</a:t>
            </a:r>
          </a:p>
        </p:txBody>
      </p:sp>
      <p:sp>
        <p:nvSpPr>
          <p:cNvPr id="4" name="Foliennummernplatzhalter 3"/>
          <p:cNvSpPr>
            <a:spLocks noGrp="1"/>
          </p:cNvSpPr>
          <p:nvPr>
            <p:ph type="sldNum" sz="quarter" idx="10"/>
          </p:nvPr>
        </p:nvSpPr>
        <p:spPr/>
        <p:txBody>
          <a:bodyPr/>
          <a:lstStyle/>
          <a:p>
            <a:fld id="{9541D50F-0ABE-4702-B293-1B9916621892}" type="slidenum">
              <a:rPr lang="de-DE" smtClean="0"/>
              <a:t>2</a:t>
            </a:fld>
            <a:endParaRPr lang="de-DE"/>
          </a:p>
        </p:txBody>
      </p:sp>
      <p:sp>
        <p:nvSpPr>
          <p:cNvPr id="5" name="Fußzeilenplatzhalter 4"/>
          <p:cNvSpPr>
            <a:spLocks noGrp="1"/>
          </p:cNvSpPr>
          <p:nvPr>
            <p:ph type="ftr" sz="quarter" idx="11"/>
          </p:nvPr>
        </p:nvSpPr>
        <p:spPr/>
        <p:txBody>
          <a:bodyPr/>
          <a:lstStyle/>
          <a:p>
            <a:endParaRPr lang="de-DE"/>
          </a:p>
        </p:txBody>
      </p:sp>
      <p:sp>
        <p:nvSpPr>
          <p:cNvPr id="6" name="Kopfzeilenplatzhalter 5"/>
          <p:cNvSpPr>
            <a:spLocks noGrp="1"/>
          </p:cNvSpPr>
          <p:nvPr>
            <p:ph type="hdr" sz="quarter" idx="12"/>
          </p:nvPr>
        </p:nvSpPr>
        <p:spPr/>
        <p:txBody>
          <a:bodyPr/>
          <a:lstStyle/>
          <a:p>
            <a:endParaRPr lang="de-DE"/>
          </a:p>
        </p:txBody>
      </p:sp>
    </p:spTree>
    <p:extLst>
      <p:ext uri="{BB962C8B-B14F-4D97-AF65-F5344CB8AC3E}">
        <p14:creationId xmlns:p14="http://schemas.microsoft.com/office/powerpoint/2010/main" val="31130244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 Wir können auf drei Arten etwas über das </a:t>
            </a:r>
            <a:r>
              <a:rPr lang="de-DE" b="1" dirty="0" smtClean="0"/>
              <a:t>menschliche Denken </a:t>
            </a:r>
            <a:r>
              <a:rPr lang="de-DE" dirty="0" smtClean="0"/>
              <a:t>lernen:</a:t>
            </a:r>
          </a:p>
          <a:p>
            <a:r>
              <a:rPr lang="de-DE" dirty="0" smtClean="0"/>
              <a:t>- </a:t>
            </a:r>
            <a:r>
              <a:rPr lang="en-US" dirty="0" smtClean="0"/>
              <a:t>Once we have a sufficiently precise theory of the mind, it becomes possible to express the theory as a computer program. If the program’s input–output behavior matches corresponding human behavior, that is evidence that some of the program’s mechanisms could also be operating in humans.</a:t>
            </a:r>
            <a:endParaRPr lang="de-DE" dirty="0"/>
          </a:p>
        </p:txBody>
      </p:sp>
      <p:sp>
        <p:nvSpPr>
          <p:cNvPr id="4" name="Foliennummernplatzhalter 3"/>
          <p:cNvSpPr>
            <a:spLocks noGrp="1"/>
          </p:cNvSpPr>
          <p:nvPr>
            <p:ph type="sldNum" sz="quarter" idx="10"/>
          </p:nvPr>
        </p:nvSpPr>
        <p:spPr/>
        <p:txBody>
          <a:bodyPr/>
          <a:lstStyle/>
          <a:p>
            <a:fld id="{9541D50F-0ABE-4702-B293-1B9916621892}" type="slidenum">
              <a:rPr lang="de-DE" smtClean="0"/>
              <a:t>11</a:t>
            </a:fld>
            <a:endParaRPr lang="de-DE"/>
          </a:p>
        </p:txBody>
      </p:sp>
      <p:sp>
        <p:nvSpPr>
          <p:cNvPr id="5" name="Fußzeilenplatzhalter 4"/>
          <p:cNvSpPr>
            <a:spLocks noGrp="1"/>
          </p:cNvSpPr>
          <p:nvPr>
            <p:ph type="ftr" sz="quarter" idx="11"/>
          </p:nvPr>
        </p:nvSpPr>
        <p:spPr/>
        <p:txBody>
          <a:bodyPr/>
          <a:lstStyle/>
          <a:p>
            <a:endParaRPr lang="de-DE"/>
          </a:p>
        </p:txBody>
      </p:sp>
      <p:sp>
        <p:nvSpPr>
          <p:cNvPr id="6" name="Kopfzeilenplatzhalter 5"/>
          <p:cNvSpPr>
            <a:spLocks noGrp="1"/>
          </p:cNvSpPr>
          <p:nvPr>
            <p:ph type="hdr" sz="quarter" idx="12"/>
          </p:nvPr>
        </p:nvSpPr>
        <p:spPr/>
        <p:txBody>
          <a:bodyPr/>
          <a:lstStyle/>
          <a:p>
            <a:endParaRPr lang="de-DE"/>
          </a:p>
        </p:txBody>
      </p:sp>
    </p:spTree>
    <p:extLst>
      <p:ext uri="{BB962C8B-B14F-4D97-AF65-F5344CB8AC3E}">
        <p14:creationId xmlns:p14="http://schemas.microsoft.com/office/powerpoint/2010/main" val="24231660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 Wir können auf drei Arten etwas über das </a:t>
            </a:r>
            <a:r>
              <a:rPr lang="de-DE" b="1" dirty="0" smtClean="0"/>
              <a:t>menschliche Denken </a:t>
            </a:r>
            <a:r>
              <a:rPr lang="de-DE" dirty="0" smtClean="0"/>
              <a:t>lernen:</a:t>
            </a:r>
          </a:p>
          <a:p>
            <a:r>
              <a:rPr lang="de-DE" dirty="0" smtClean="0"/>
              <a:t>- </a:t>
            </a:r>
            <a:r>
              <a:rPr lang="en-US" dirty="0" smtClean="0"/>
              <a:t>Once we have a sufficiently precise theory of the mind, it becomes possible to express the theory as a computer program. If the program’s input–output behavior matches corresponding human behavior, that is evidence that some of the program’s mechanisms could also be operating in humans.</a:t>
            </a:r>
            <a:endParaRPr lang="de-DE" dirty="0"/>
          </a:p>
        </p:txBody>
      </p:sp>
      <p:sp>
        <p:nvSpPr>
          <p:cNvPr id="4" name="Foliennummernplatzhalter 3"/>
          <p:cNvSpPr>
            <a:spLocks noGrp="1"/>
          </p:cNvSpPr>
          <p:nvPr>
            <p:ph type="sldNum" sz="quarter" idx="10"/>
          </p:nvPr>
        </p:nvSpPr>
        <p:spPr/>
        <p:txBody>
          <a:bodyPr/>
          <a:lstStyle/>
          <a:p>
            <a:fld id="{9541D50F-0ABE-4702-B293-1B9916621892}" type="slidenum">
              <a:rPr lang="de-DE" smtClean="0"/>
              <a:t>12</a:t>
            </a:fld>
            <a:endParaRPr lang="de-DE"/>
          </a:p>
        </p:txBody>
      </p:sp>
      <p:sp>
        <p:nvSpPr>
          <p:cNvPr id="5" name="Fußzeilenplatzhalter 4"/>
          <p:cNvSpPr>
            <a:spLocks noGrp="1"/>
          </p:cNvSpPr>
          <p:nvPr>
            <p:ph type="ftr" sz="quarter" idx="11"/>
          </p:nvPr>
        </p:nvSpPr>
        <p:spPr/>
        <p:txBody>
          <a:bodyPr/>
          <a:lstStyle/>
          <a:p>
            <a:endParaRPr lang="de-DE"/>
          </a:p>
        </p:txBody>
      </p:sp>
      <p:sp>
        <p:nvSpPr>
          <p:cNvPr id="6" name="Kopfzeilenplatzhalter 5"/>
          <p:cNvSpPr>
            <a:spLocks noGrp="1"/>
          </p:cNvSpPr>
          <p:nvPr>
            <p:ph type="hdr" sz="quarter" idx="12"/>
          </p:nvPr>
        </p:nvSpPr>
        <p:spPr/>
        <p:txBody>
          <a:bodyPr/>
          <a:lstStyle/>
          <a:p>
            <a:endParaRPr lang="de-DE"/>
          </a:p>
        </p:txBody>
      </p:sp>
    </p:spTree>
    <p:extLst>
      <p:ext uri="{BB962C8B-B14F-4D97-AF65-F5344CB8AC3E}">
        <p14:creationId xmlns:p14="http://schemas.microsoft.com/office/powerpoint/2010/main" val="10290324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 gibt es vier mögliche Kombinationen</a:t>
            </a:r>
          </a:p>
          <a:p>
            <a:r>
              <a:rPr lang="de-DE" dirty="0" smtClean="0"/>
              <a:t>-- Im Prinzip ermöglicht es die Konstruktion eines umfassenden Modells des rationalen Denkens, das von rohen Wahrnehmungsinformationen über ein Verständnis der Funktionsweise der Welt zu Vorhersagen über die Zukunft. (</a:t>
            </a:r>
            <a:r>
              <a:rPr lang="en-US" dirty="0" smtClean="0"/>
              <a:t>In principle, it allows the construction of a comprehensive model of rational thought, leading from raw perceptual information to an understanding of how the world works to predictions about the future. </a:t>
            </a:r>
            <a:r>
              <a:rPr lang="de-DE" dirty="0" smtClean="0"/>
              <a:t>)</a:t>
            </a:r>
            <a:endParaRPr lang="de-DE" dirty="0"/>
          </a:p>
        </p:txBody>
      </p:sp>
      <p:sp>
        <p:nvSpPr>
          <p:cNvPr id="4" name="Foliennummernplatzhalter 3"/>
          <p:cNvSpPr>
            <a:spLocks noGrp="1"/>
          </p:cNvSpPr>
          <p:nvPr>
            <p:ph type="sldNum" sz="quarter" idx="10"/>
          </p:nvPr>
        </p:nvSpPr>
        <p:spPr/>
        <p:txBody>
          <a:bodyPr/>
          <a:lstStyle/>
          <a:p>
            <a:fld id="{9541D50F-0ABE-4702-B293-1B9916621892}" type="slidenum">
              <a:rPr lang="de-DE" smtClean="0"/>
              <a:t>13</a:t>
            </a:fld>
            <a:endParaRPr lang="de-DE"/>
          </a:p>
        </p:txBody>
      </p:sp>
      <p:sp>
        <p:nvSpPr>
          <p:cNvPr id="5" name="Fußzeilenplatzhalter 4"/>
          <p:cNvSpPr>
            <a:spLocks noGrp="1"/>
          </p:cNvSpPr>
          <p:nvPr>
            <p:ph type="ftr" sz="quarter" idx="11"/>
          </p:nvPr>
        </p:nvSpPr>
        <p:spPr/>
        <p:txBody>
          <a:bodyPr/>
          <a:lstStyle/>
          <a:p>
            <a:endParaRPr lang="de-DE"/>
          </a:p>
        </p:txBody>
      </p:sp>
      <p:sp>
        <p:nvSpPr>
          <p:cNvPr id="6" name="Kopfzeilenplatzhalter 5"/>
          <p:cNvSpPr>
            <a:spLocks noGrp="1"/>
          </p:cNvSpPr>
          <p:nvPr>
            <p:ph type="hdr" sz="quarter" idx="12"/>
          </p:nvPr>
        </p:nvSpPr>
        <p:spPr/>
        <p:txBody>
          <a:bodyPr/>
          <a:lstStyle/>
          <a:p>
            <a:endParaRPr lang="de-DE"/>
          </a:p>
        </p:txBody>
      </p:sp>
    </p:spTree>
    <p:extLst>
      <p:ext uri="{BB962C8B-B14F-4D97-AF65-F5344CB8AC3E}">
        <p14:creationId xmlns:p14="http://schemas.microsoft.com/office/powerpoint/2010/main" val="9085986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 Von </a:t>
            </a:r>
            <a:r>
              <a:rPr lang="de-DE" b="1" dirty="0" smtClean="0"/>
              <a:t>Computeragenten</a:t>
            </a:r>
            <a:r>
              <a:rPr lang="de-DE" dirty="0" smtClean="0"/>
              <a:t> wird mehr erwartet: Sie sollen autonom agieren, ihre Umwelt wahrnehmen, über einen längeren Zeitraum hinweg bestehen, sich an Veränderungen anpassen und Ziele setzen und verfolgen. Ein </a:t>
            </a:r>
            <a:r>
              <a:rPr lang="de-DE" b="1" dirty="0" smtClean="0"/>
              <a:t>rationaler Agent </a:t>
            </a:r>
            <a:r>
              <a:rPr lang="de-DE" dirty="0" smtClean="0"/>
              <a:t>handelt so, dass er das beste Ergebnis oder - bei Unsicherheit - das beste erwartete Ergebnis erzielt. (</a:t>
            </a:r>
            <a:r>
              <a:rPr lang="en-US" dirty="0" smtClean="0"/>
              <a:t>Computer agents are expected to do more: operate autonomously, perceive their environment, persist over a prolonged time period, adapt to change, and create and pursue goals. A rational agent is one that acts so as to achieve the best outcome or, when there is uncertainty, the best expected outcome.</a:t>
            </a:r>
            <a:r>
              <a:rPr lang="de-DE" dirty="0" smtClean="0"/>
              <a:t>)</a:t>
            </a:r>
          </a:p>
          <a:p>
            <a:r>
              <a:rPr lang="de-DE" dirty="0" smtClean="0"/>
              <a:t>-</a:t>
            </a:r>
            <a:r>
              <a:rPr lang="de-DE" baseline="0" dirty="0" smtClean="0"/>
              <a:t>- </a:t>
            </a:r>
            <a:r>
              <a:rPr lang="de-DE" b="1" baseline="0" dirty="0" smtClean="0"/>
              <a:t>Wissensrepräsentation</a:t>
            </a:r>
            <a:r>
              <a:rPr lang="de-DE" baseline="0" dirty="0" smtClean="0"/>
              <a:t> und </a:t>
            </a:r>
            <a:r>
              <a:rPr lang="de-DE" b="1" baseline="0" dirty="0" smtClean="0"/>
              <a:t>Argumentation</a:t>
            </a:r>
            <a:r>
              <a:rPr lang="de-DE" baseline="0" dirty="0" smtClean="0"/>
              <a:t> ermöglichen es Agenten, gute Entscheidungen zu treffen. (</a:t>
            </a:r>
            <a:r>
              <a:rPr lang="en-US" baseline="0" dirty="0" smtClean="0"/>
              <a:t>Knowledge representation and reasoning enable agents to reach good decisions.)</a:t>
            </a:r>
          </a:p>
          <a:p>
            <a:r>
              <a:rPr lang="en-US" baseline="0" dirty="0" smtClean="0"/>
              <a:t>-- We need learning not only for erudition, but also because it improves our ability to generate effective behavior, especially in circumstances that are new. (</a:t>
            </a:r>
            <a:r>
              <a:rPr lang="de-DE" baseline="0" dirty="0" smtClean="0"/>
              <a:t>Wir benötigen das Lernen nicht nur aus Gründen der </a:t>
            </a:r>
            <a:r>
              <a:rPr lang="de-DE" i="1" baseline="0" dirty="0" smtClean="0"/>
              <a:t>Gelehrsamkeit</a:t>
            </a:r>
            <a:r>
              <a:rPr lang="de-DE" baseline="0" dirty="0" smtClean="0"/>
              <a:t>, sondern auch, weil es unsere Fähigkeit verbessert, effektives Verhalten zu entwickeln, insbesondere unter neuen Umständen.</a:t>
            </a:r>
            <a:r>
              <a:rPr lang="en-US" baseline="0" dirty="0" smtClean="0"/>
              <a:t>)</a:t>
            </a:r>
          </a:p>
          <a:p>
            <a:r>
              <a:rPr lang="de-DE" dirty="0" smtClean="0"/>
              <a:t>--  </a:t>
            </a:r>
            <a:r>
              <a:rPr lang="en-US" b="1" dirty="0" smtClean="0"/>
              <a:t>Perfect rationality</a:t>
            </a:r>
            <a:r>
              <a:rPr lang="en-US" dirty="0" smtClean="0"/>
              <a:t>—always taking the exactly optimal action—is not feasible in complex environments. The computational demands are just too high. </a:t>
            </a:r>
            <a:r>
              <a:rPr lang="en-US" b="1" dirty="0" smtClean="0"/>
              <a:t>Limited rationality</a:t>
            </a:r>
            <a:r>
              <a:rPr lang="en-US" b="1" baseline="0" dirty="0" smtClean="0"/>
              <a:t> </a:t>
            </a:r>
            <a:r>
              <a:rPr lang="en-US" dirty="0" smtClean="0"/>
              <a:t>acting appropriately when there is not enough time to do all the computations one might like. However, perfect rationality often remains a good starting point for theoretical analysis. (</a:t>
            </a:r>
            <a:r>
              <a:rPr lang="de-DE" dirty="0" smtClean="0"/>
              <a:t>Perfekte Rationalität - immer die genau optimale Maßnahme zu ergreifen - ist in komplexen Umgebungen nicht machbar. Die Anforderungen an die Rechenleistung sind einfach zu hoch. Begrenzte Rationalität ist dann angebracht, wenn die Zeit nicht ausreicht, um alle Berechnungen durchzuführen, die man gerne durchführen würde. Dennoch ist die perfekte Rationalität oft ein guter Ausgangspunkt für die theoretische Analyse.</a:t>
            </a:r>
            <a:r>
              <a:rPr lang="en-US" dirty="0" smtClean="0"/>
              <a:t>)</a:t>
            </a:r>
            <a:endParaRPr lang="de-DE" dirty="0" smtClean="0"/>
          </a:p>
        </p:txBody>
      </p:sp>
      <p:sp>
        <p:nvSpPr>
          <p:cNvPr id="4" name="Foliennummernplatzhalter 3"/>
          <p:cNvSpPr>
            <a:spLocks noGrp="1"/>
          </p:cNvSpPr>
          <p:nvPr>
            <p:ph type="sldNum" sz="quarter" idx="10"/>
          </p:nvPr>
        </p:nvSpPr>
        <p:spPr/>
        <p:txBody>
          <a:bodyPr/>
          <a:lstStyle/>
          <a:p>
            <a:fld id="{9541D50F-0ABE-4702-B293-1B9916621892}" type="slidenum">
              <a:rPr lang="de-DE" smtClean="0"/>
              <a:t>14</a:t>
            </a:fld>
            <a:endParaRPr lang="de-DE"/>
          </a:p>
        </p:txBody>
      </p:sp>
      <p:sp>
        <p:nvSpPr>
          <p:cNvPr id="5" name="Fußzeilenplatzhalter 4"/>
          <p:cNvSpPr>
            <a:spLocks noGrp="1"/>
          </p:cNvSpPr>
          <p:nvPr>
            <p:ph type="ftr" sz="quarter" idx="11"/>
          </p:nvPr>
        </p:nvSpPr>
        <p:spPr/>
        <p:txBody>
          <a:bodyPr/>
          <a:lstStyle/>
          <a:p>
            <a:endParaRPr lang="de-DE"/>
          </a:p>
        </p:txBody>
      </p:sp>
      <p:sp>
        <p:nvSpPr>
          <p:cNvPr id="6" name="Kopfzeilenplatzhalter 5"/>
          <p:cNvSpPr>
            <a:spLocks noGrp="1"/>
          </p:cNvSpPr>
          <p:nvPr>
            <p:ph type="hdr" sz="quarter" idx="12"/>
          </p:nvPr>
        </p:nvSpPr>
        <p:spPr/>
        <p:txBody>
          <a:bodyPr/>
          <a:lstStyle/>
          <a:p>
            <a:endParaRPr lang="de-DE"/>
          </a:p>
        </p:txBody>
      </p:sp>
    </p:spTree>
    <p:extLst>
      <p:ext uri="{BB962C8B-B14F-4D97-AF65-F5344CB8AC3E}">
        <p14:creationId xmlns:p14="http://schemas.microsoft.com/office/powerpoint/2010/main" val="35447756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b="0" dirty="0"/>
          </a:p>
        </p:txBody>
      </p:sp>
      <p:sp>
        <p:nvSpPr>
          <p:cNvPr id="4" name="Foliennummernplatzhalter 3"/>
          <p:cNvSpPr>
            <a:spLocks noGrp="1"/>
          </p:cNvSpPr>
          <p:nvPr>
            <p:ph type="sldNum" sz="quarter" idx="10"/>
          </p:nvPr>
        </p:nvSpPr>
        <p:spPr/>
        <p:txBody>
          <a:bodyPr/>
          <a:lstStyle/>
          <a:p>
            <a:fld id="{9541D50F-0ABE-4702-B293-1B9916621892}" type="slidenum">
              <a:rPr lang="de-DE" smtClean="0"/>
              <a:t>15</a:t>
            </a:fld>
            <a:endParaRPr lang="de-DE"/>
          </a:p>
        </p:txBody>
      </p:sp>
      <p:sp>
        <p:nvSpPr>
          <p:cNvPr id="5" name="Fußzeilenplatzhalter 4"/>
          <p:cNvSpPr>
            <a:spLocks noGrp="1"/>
          </p:cNvSpPr>
          <p:nvPr>
            <p:ph type="ftr" sz="quarter" idx="11"/>
          </p:nvPr>
        </p:nvSpPr>
        <p:spPr/>
        <p:txBody>
          <a:bodyPr/>
          <a:lstStyle/>
          <a:p>
            <a:endParaRPr lang="de-DE"/>
          </a:p>
        </p:txBody>
      </p:sp>
      <p:sp>
        <p:nvSpPr>
          <p:cNvPr id="6" name="Kopfzeilenplatzhalter 5"/>
          <p:cNvSpPr>
            <a:spLocks noGrp="1"/>
          </p:cNvSpPr>
          <p:nvPr>
            <p:ph type="hdr" sz="quarter" idx="12"/>
          </p:nvPr>
        </p:nvSpPr>
        <p:spPr/>
        <p:txBody>
          <a:bodyPr/>
          <a:lstStyle/>
          <a:p>
            <a:endParaRPr lang="de-DE"/>
          </a:p>
        </p:txBody>
      </p:sp>
    </p:spTree>
    <p:extLst>
      <p:ext uri="{BB962C8B-B14F-4D97-AF65-F5344CB8AC3E}">
        <p14:creationId xmlns:p14="http://schemas.microsoft.com/office/powerpoint/2010/main" val="29089860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9541D50F-0ABE-4702-B293-1B9916621892}" type="slidenum">
              <a:rPr lang="de-DE" smtClean="0"/>
              <a:t>20</a:t>
            </a:fld>
            <a:endParaRPr lang="de-DE"/>
          </a:p>
        </p:txBody>
      </p:sp>
      <p:sp>
        <p:nvSpPr>
          <p:cNvPr id="5" name="Fußzeilenplatzhalter 4"/>
          <p:cNvSpPr>
            <a:spLocks noGrp="1"/>
          </p:cNvSpPr>
          <p:nvPr>
            <p:ph type="ftr" sz="quarter" idx="11"/>
          </p:nvPr>
        </p:nvSpPr>
        <p:spPr/>
        <p:txBody>
          <a:bodyPr/>
          <a:lstStyle/>
          <a:p>
            <a:endParaRPr lang="de-DE"/>
          </a:p>
        </p:txBody>
      </p:sp>
      <p:sp>
        <p:nvSpPr>
          <p:cNvPr id="6" name="Kopfzeilenplatzhalter 5"/>
          <p:cNvSpPr>
            <a:spLocks noGrp="1"/>
          </p:cNvSpPr>
          <p:nvPr>
            <p:ph type="hdr" sz="quarter" idx="12"/>
          </p:nvPr>
        </p:nvSpPr>
        <p:spPr/>
        <p:txBody>
          <a:bodyPr/>
          <a:lstStyle/>
          <a:p>
            <a:endParaRPr lang="de-DE"/>
          </a:p>
        </p:txBody>
      </p:sp>
    </p:spTree>
    <p:extLst>
      <p:ext uri="{BB962C8B-B14F-4D97-AF65-F5344CB8AC3E}">
        <p14:creationId xmlns:p14="http://schemas.microsoft.com/office/powerpoint/2010/main" val="30110568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sz="1200" b="0" i="0" u="none" strike="noStrike" kern="1200" baseline="0" dirty="0" err="1">
                <a:solidFill>
                  <a:schemeClr val="tx1"/>
                </a:solidFill>
                <a:latin typeface="+mn-lt"/>
                <a:ea typeface="+mn-ea"/>
                <a:cs typeface="+mn-cs"/>
              </a:rPr>
              <a:t>Figures</a:t>
            </a:r>
            <a:r>
              <a:rPr lang="de-DE" sz="1200" b="0" i="0" u="none" strike="noStrike" kern="1200" baseline="0" dirty="0">
                <a:solidFill>
                  <a:schemeClr val="tx1"/>
                </a:solidFill>
                <a:latin typeface="+mn-lt"/>
                <a:ea typeface="+mn-ea"/>
                <a:cs typeface="+mn-cs"/>
              </a:rPr>
              <a:t> </a:t>
            </a:r>
            <a:r>
              <a:rPr lang="en-US" sz="1200" b="0" i="0" u="none" strike="noStrike" kern="1200" baseline="0" dirty="0">
                <a:solidFill>
                  <a:schemeClr val="tx1"/>
                </a:solidFill>
                <a:latin typeface="+mn-lt"/>
                <a:ea typeface="+mn-ea"/>
                <a:cs typeface="+mn-cs"/>
              </a:rPr>
              <a:t>1.2d and 1.2e depict </a:t>
            </a:r>
            <a:r>
              <a:rPr lang="en-US" sz="1200" b="0" i="1" u="none" strike="noStrike" kern="1200" baseline="0" dirty="0">
                <a:solidFill>
                  <a:schemeClr val="tx1"/>
                </a:solidFill>
                <a:latin typeface="+mn-lt"/>
                <a:ea typeface="+mn-ea"/>
                <a:cs typeface="+mn-cs"/>
              </a:rPr>
              <a:t>multiclass classification </a:t>
            </a:r>
            <a:r>
              <a:rPr lang="en-US" sz="1200" b="0" i="0" u="none" strike="noStrike" kern="1200" baseline="0" dirty="0">
                <a:solidFill>
                  <a:schemeClr val="tx1"/>
                </a:solidFill>
                <a:latin typeface="+mn-lt"/>
                <a:ea typeface="+mn-ea"/>
                <a:cs typeface="+mn-cs"/>
              </a:rPr>
              <a:t>problems. Here, the model assigns the input to one of </a:t>
            </a:r>
            <a:r>
              <a:rPr lang="en-US" sz="1200" b="0" i="1" u="none" strike="noStrike" kern="1200" baseline="0" dirty="0">
                <a:solidFill>
                  <a:schemeClr val="tx1"/>
                </a:solidFill>
                <a:latin typeface="+mn-lt"/>
                <a:ea typeface="+mn-ea"/>
                <a:cs typeface="+mn-cs"/>
              </a:rPr>
              <a:t>N &gt; </a:t>
            </a:r>
            <a:r>
              <a:rPr lang="en-US" sz="1200" b="0" i="0" u="none" strike="noStrike" kern="1200" baseline="0" dirty="0">
                <a:solidFill>
                  <a:schemeClr val="tx1"/>
                </a:solidFill>
                <a:latin typeface="+mn-lt"/>
                <a:ea typeface="+mn-ea"/>
                <a:cs typeface="+mn-cs"/>
              </a:rPr>
              <a:t>2 categories.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In Figure 1.2d, the input is an audio file, and the model predicts which genre of music it contains.</a:t>
            </a:r>
            <a:endParaRPr lang="en-US" dirty="0"/>
          </a:p>
        </p:txBody>
      </p:sp>
      <p:sp>
        <p:nvSpPr>
          <p:cNvPr id="4" name="Slide Number Placeholder 3"/>
          <p:cNvSpPr>
            <a:spLocks noGrp="1"/>
          </p:cNvSpPr>
          <p:nvPr>
            <p:ph type="sldNum" sz="quarter" idx="5"/>
          </p:nvPr>
        </p:nvSpPr>
        <p:spPr/>
        <p:txBody>
          <a:bodyPr/>
          <a:lstStyle/>
          <a:p>
            <a:fld id="{F3C097A0-37D2-654A-874F-99FA23BC11A3}" type="slidenum">
              <a:rPr lang="en-US" smtClean="0"/>
              <a:t>21</a:t>
            </a:fld>
            <a:endParaRPr lang="en-US"/>
          </a:p>
        </p:txBody>
      </p:sp>
      <p:sp>
        <p:nvSpPr>
          <p:cNvPr id="5" name="Fußzeilenplatzhalter 4"/>
          <p:cNvSpPr>
            <a:spLocks noGrp="1"/>
          </p:cNvSpPr>
          <p:nvPr>
            <p:ph type="ftr" sz="quarter" idx="10"/>
          </p:nvPr>
        </p:nvSpPr>
        <p:spPr/>
        <p:txBody>
          <a:bodyPr/>
          <a:lstStyle/>
          <a:p>
            <a:endParaRPr lang="de-DE"/>
          </a:p>
        </p:txBody>
      </p:sp>
      <p:sp>
        <p:nvSpPr>
          <p:cNvPr id="6" name="Kopfzeilenplatzhalter 5"/>
          <p:cNvSpPr>
            <a:spLocks noGrp="1"/>
          </p:cNvSpPr>
          <p:nvPr>
            <p:ph type="hdr" sz="quarter" idx="11"/>
          </p:nvPr>
        </p:nvSpPr>
        <p:spPr/>
        <p:txBody>
          <a:bodyPr/>
          <a:lstStyle/>
          <a:p>
            <a:endParaRPr lang="de-DE"/>
          </a:p>
        </p:txBody>
      </p:sp>
    </p:spTree>
    <p:extLst>
      <p:ext uri="{BB962C8B-B14F-4D97-AF65-F5344CB8AC3E}">
        <p14:creationId xmlns:p14="http://schemas.microsoft.com/office/powerpoint/2010/main" val="42157167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In Figure 1.2e, the input is an image, </a:t>
            </a:r>
            <a:r>
              <a:rPr lang="en-US" sz="1200" b="0" i="0" u="none" strike="noStrike" kern="1200" baseline="0" dirty="0" smtClean="0">
                <a:solidFill>
                  <a:schemeClr val="tx1"/>
                </a:solidFill>
                <a:latin typeface="+mn-lt"/>
                <a:ea typeface="+mn-ea"/>
                <a:cs typeface="+mn-cs"/>
              </a:rPr>
              <a:t>and the </a:t>
            </a:r>
            <a:r>
              <a:rPr lang="en-US" sz="1200" b="0" i="0" u="none" strike="noStrike" kern="1200" baseline="0" dirty="0">
                <a:solidFill>
                  <a:schemeClr val="tx1"/>
                </a:solidFill>
                <a:latin typeface="+mn-lt"/>
                <a:ea typeface="+mn-ea"/>
                <a:cs typeface="+mn-cs"/>
              </a:rPr>
              <a:t>model predicts which object it contains. In each case, the model returns a vector of size N that contains the probabilities of the N categories</a:t>
            </a:r>
            <a:r>
              <a:rPr lang="en-US" sz="1200" b="0" i="0" u="none" strike="noStrike" kern="1200" baseline="0" dirty="0" smtClean="0">
                <a:solidFill>
                  <a:schemeClr val="tx1"/>
                </a:solidFill>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A second multiclass classification problem in which the model classifies an image according to which of N possible objects it might contain.</a:t>
            </a:r>
            <a:endParaRPr lang="de-DE" dirty="0" smtClean="0"/>
          </a:p>
          <a:p>
            <a:endParaRPr lang="en-US" dirty="0"/>
          </a:p>
        </p:txBody>
      </p:sp>
      <p:sp>
        <p:nvSpPr>
          <p:cNvPr id="4" name="Slide Number Placeholder 3"/>
          <p:cNvSpPr>
            <a:spLocks noGrp="1"/>
          </p:cNvSpPr>
          <p:nvPr>
            <p:ph type="sldNum" sz="quarter" idx="5"/>
          </p:nvPr>
        </p:nvSpPr>
        <p:spPr/>
        <p:txBody>
          <a:bodyPr/>
          <a:lstStyle/>
          <a:p>
            <a:fld id="{F3C097A0-37D2-654A-874F-99FA23BC11A3}" type="slidenum">
              <a:rPr lang="en-US" smtClean="0"/>
              <a:t>22</a:t>
            </a:fld>
            <a:endParaRPr lang="en-US"/>
          </a:p>
        </p:txBody>
      </p:sp>
      <p:sp>
        <p:nvSpPr>
          <p:cNvPr id="5" name="Fußzeilenplatzhalter 4"/>
          <p:cNvSpPr>
            <a:spLocks noGrp="1"/>
          </p:cNvSpPr>
          <p:nvPr>
            <p:ph type="ftr" sz="quarter" idx="10"/>
          </p:nvPr>
        </p:nvSpPr>
        <p:spPr/>
        <p:txBody>
          <a:bodyPr/>
          <a:lstStyle/>
          <a:p>
            <a:endParaRPr lang="de-DE"/>
          </a:p>
        </p:txBody>
      </p:sp>
      <p:sp>
        <p:nvSpPr>
          <p:cNvPr id="6" name="Kopfzeilenplatzhalter 5"/>
          <p:cNvSpPr>
            <a:spLocks noGrp="1"/>
          </p:cNvSpPr>
          <p:nvPr>
            <p:ph type="hdr" sz="quarter" idx="11"/>
          </p:nvPr>
        </p:nvSpPr>
        <p:spPr/>
        <p:txBody>
          <a:bodyPr/>
          <a:lstStyle/>
          <a:p>
            <a:endParaRPr lang="de-DE"/>
          </a:p>
        </p:txBody>
      </p:sp>
    </p:spTree>
    <p:extLst>
      <p:ext uri="{BB962C8B-B14F-4D97-AF65-F5344CB8AC3E}">
        <p14:creationId xmlns:p14="http://schemas.microsoft.com/office/powerpoint/2010/main" val="14556682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gn="just"/>
            <a:r>
              <a:rPr lang="en-US" dirty="0" smtClean="0"/>
              <a:t>Examples of skin lesions corresponding to dangerous malignant melanomas on the top row and benign nevi on the bottom row. It is difficult for the untrained eye to distinguish between these two classes.</a:t>
            </a:r>
            <a:endParaRPr lang="de-DE" dirty="0"/>
          </a:p>
        </p:txBody>
      </p:sp>
      <p:sp>
        <p:nvSpPr>
          <p:cNvPr id="4" name="Foliennummernplatzhalter 3"/>
          <p:cNvSpPr>
            <a:spLocks noGrp="1"/>
          </p:cNvSpPr>
          <p:nvPr>
            <p:ph type="sldNum" sz="quarter" idx="10"/>
          </p:nvPr>
        </p:nvSpPr>
        <p:spPr/>
        <p:txBody>
          <a:bodyPr/>
          <a:lstStyle/>
          <a:p>
            <a:fld id="{9541D50F-0ABE-4702-B293-1B9916621892}" type="slidenum">
              <a:rPr lang="de-DE" smtClean="0"/>
              <a:t>23</a:t>
            </a:fld>
            <a:endParaRPr lang="de-DE"/>
          </a:p>
        </p:txBody>
      </p:sp>
      <p:sp>
        <p:nvSpPr>
          <p:cNvPr id="5" name="Fußzeilenplatzhalter 4"/>
          <p:cNvSpPr>
            <a:spLocks noGrp="1"/>
          </p:cNvSpPr>
          <p:nvPr>
            <p:ph type="ftr" sz="quarter" idx="11"/>
          </p:nvPr>
        </p:nvSpPr>
        <p:spPr/>
        <p:txBody>
          <a:bodyPr/>
          <a:lstStyle/>
          <a:p>
            <a:endParaRPr lang="de-DE"/>
          </a:p>
        </p:txBody>
      </p:sp>
      <p:sp>
        <p:nvSpPr>
          <p:cNvPr id="6" name="Kopfzeilenplatzhalter 5"/>
          <p:cNvSpPr>
            <a:spLocks noGrp="1"/>
          </p:cNvSpPr>
          <p:nvPr>
            <p:ph type="hdr" sz="quarter" idx="12"/>
          </p:nvPr>
        </p:nvSpPr>
        <p:spPr/>
        <p:txBody>
          <a:bodyPr/>
          <a:lstStyle/>
          <a:p>
            <a:endParaRPr lang="de-DE"/>
          </a:p>
        </p:txBody>
      </p:sp>
    </p:spTree>
    <p:extLst>
      <p:ext uri="{BB962C8B-B14F-4D97-AF65-F5344CB8AC3E}">
        <p14:creationId xmlns:p14="http://schemas.microsoft.com/office/powerpoint/2010/main" val="28589891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C097A0-37D2-654A-874F-99FA23BC11A3}" type="slidenum">
              <a:rPr lang="en-US" smtClean="0"/>
              <a:t>28</a:t>
            </a:fld>
            <a:endParaRPr lang="en-US"/>
          </a:p>
        </p:txBody>
      </p:sp>
      <p:sp>
        <p:nvSpPr>
          <p:cNvPr id="5" name="Fußzeilenplatzhalter 4"/>
          <p:cNvSpPr>
            <a:spLocks noGrp="1"/>
          </p:cNvSpPr>
          <p:nvPr>
            <p:ph type="ftr" sz="quarter" idx="10"/>
          </p:nvPr>
        </p:nvSpPr>
        <p:spPr/>
        <p:txBody>
          <a:bodyPr/>
          <a:lstStyle/>
          <a:p>
            <a:endParaRPr lang="de-DE"/>
          </a:p>
        </p:txBody>
      </p:sp>
      <p:sp>
        <p:nvSpPr>
          <p:cNvPr id="6" name="Kopfzeilenplatzhalter 5"/>
          <p:cNvSpPr>
            <a:spLocks noGrp="1"/>
          </p:cNvSpPr>
          <p:nvPr>
            <p:ph type="hdr" sz="quarter" idx="11"/>
          </p:nvPr>
        </p:nvSpPr>
        <p:spPr/>
        <p:txBody>
          <a:bodyPr/>
          <a:lstStyle/>
          <a:p>
            <a:endParaRPr lang="de-DE"/>
          </a:p>
        </p:txBody>
      </p:sp>
    </p:spTree>
    <p:extLst>
      <p:ext uri="{BB962C8B-B14F-4D97-AF65-F5344CB8AC3E}">
        <p14:creationId xmlns:p14="http://schemas.microsoft.com/office/powerpoint/2010/main" val="26811817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 Künstliche Fähigkeit</a:t>
            </a:r>
          </a:p>
          <a:p>
            <a:pPr marL="171450" indent="-171450">
              <a:buFontTx/>
              <a:buChar char="-"/>
            </a:pPr>
            <a:r>
              <a:rPr lang="de-DE" b="1" dirty="0" smtClean="0"/>
              <a:t>Rationalität</a:t>
            </a:r>
            <a:r>
              <a:rPr lang="de-DE" dirty="0" smtClean="0"/>
              <a:t> beschreibt rationales Denken und Handeln, eine Kombination aus Mathematik und Ingenieurwissenschaften und stellt eine Verbindung zur Statistik, Kontrolltheorie und Wirtschaft</a:t>
            </a:r>
            <a:r>
              <a:rPr lang="en-US" baseline="0" dirty="0" smtClean="0"/>
              <a:t> (</a:t>
            </a:r>
            <a:r>
              <a:rPr lang="en-US" dirty="0" smtClean="0"/>
              <a:t>a combination of mathematics and engineering, and connects to statistics, control theory, and economics</a:t>
            </a:r>
            <a:r>
              <a:rPr lang="en-US" baseline="0" dirty="0" smtClean="0"/>
              <a:t>)</a:t>
            </a:r>
            <a:r>
              <a:rPr lang="en-US" dirty="0" smtClean="0"/>
              <a:t>. </a:t>
            </a:r>
          </a:p>
          <a:p>
            <a:pPr marL="171450" indent="-171450">
              <a:buFontTx/>
              <a:buChar char="-"/>
            </a:pPr>
            <a:r>
              <a:rPr lang="de-DE" dirty="0" smtClean="0"/>
              <a:t>Ich räume lediglich ein, dass menschliche Entscheidungen </a:t>
            </a:r>
            <a:r>
              <a:rPr lang="de-DE" b="1" dirty="0" smtClean="0"/>
              <a:t>nicht immer mathematisch perfekt </a:t>
            </a:r>
            <a:r>
              <a:rPr lang="de-DE" dirty="0" smtClean="0"/>
              <a:t>sind.</a:t>
            </a:r>
            <a:endParaRPr lang="de-DE" dirty="0"/>
          </a:p>
        </p:txBody>
      </p:sp>
      <p:sp>
        <p:nvSpPr>
          <p:cNvPr id="4" name="Foliennummernplatzhalter 3"/>
          <p:cNvSpPr>
            <a:spLocks noGrp="1"/>
          </p:cNvSpPr>
          <p:nvPr>
            <p:ph type="sldNum" sz="quarter" idx="10"/>
          </p:nvPr>
        </p:nvSpPr>
        <p:spPr/>
        <p:txBody>
          <a:bodyPr/>
          <a:lstStyle/>
          <a:p>
            <a:fld id="{9541D50F-0ABE-4702-B293-1B9916621892}" type="slidenum">
              <a:rPr lang="de-DE" smtClean="0"/>
              <a:t>3</a:t>
            </a:fld>
            <a:endParaRPr lang="de-DE"/>
          </a:p>
        </p:txBody>
      </p:sp>
      <p:sp>
        <p:nvSpPr>
          <p:cNvPr id="5" name="Fußzeilenplatzhalter 4"/>
          <p:cNvSpPr>
            <a:spLocks noGrp="1"/>
          </p:cNvSpPr>
          <p:nvPr>
            <p:ph type="ftr" sz="quarter" idx="11"/>
          </p:nvPr>
        </p:nvSpPr>
        <p:spPr/>
        <p:txBody>
          <a:bodyPr/>
          <a:lstStyle/>
          <a:p>
            <a:endParaRPr lang="de-DE"/>
          </a:p>
        </p:txBody>
      </p:sp>
      <p:sp>
        <p:nvSpPr>
          <p:cNvPr id="6" name="Kopfzeilenplatzhalter 5"/>
          <p:cNvSpPr>
            <a:spLocks noGrp="1"/>
          </p:cNvSpPr>
          <p:nvPr>
            <p:ph type="hdr" sz="quarter" idx="12"/>
          </p:nvPr>
        </p:nvSpPr>
        <p:spPr/>
        <p:txBody>
          <a:bodyPr/>
          <a:lstStyle/>
          <a:p>
            <a:endParaRPr lang="de-DE"/>
          </a:p>
        </p:txBody>
      </p:sp>
    </p:spTree>
    <p:extLst>
      <p:ext uri="{BB962C8B-B14F-4D97-AF65-F5344CB8AC3E}">
        <p14:creationId xmlns:p14="http://schemas.microsoft.com/office/powerpoint/2010/main" val="13883671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Wahrscheinlichkeitsverteilung</a:t>
            </a:r>
            <a:endParaRPr lang="en-US" dirty="0"/>
          </a:p>
        </p:txBody>
      </p:sp>
      <p:sp>
        <p:nvSpPr>
          <p:cNvPr id="4" name="Slide Number Placeholder 3"/>
          <p:cNvSpPr>
            <a:spLocks noGrp="1"/>
          </p:cNvSpPr>
          <p:nvPr>
            <p:ph type="sldNum" sz="quarter" idx="5"/>
          </p:nvPr>
        </p:nvSpPr>
        <p:spPr/>
        <p:txBody>
          <a:bodyPr/>
          <a:lstStyle/>
          <a:p>
            <a:fld id="{F3C097A0-37D2-654A-874F-99FA23BC11A3}" type="slidenum">
              <a:rPr lang="en-US" smtClean="0"/>
              <a:t>30</a:t>
            </a:fld>
            <a:endParaRPr lang="en-US"/>
          </a:p>
        </p:txBody>
      </p:sp>
      <p:sp>
        <p:nvSpPr>
          <p:cNvPr id="5" name="Fußzeilenplatzhalter 4"/>
          <p:cNvSpPr>
            <a:spLocks noGrp="1"/>
          </p:cNvSpPr>
          <p:nvPr>
            <p:ph type="ftr" sz="quarter" idx="10"/>
          </p:nvPr>
        </p:nvSpPr>
        <p:spPr/>
        <p:txBody>
          <a:bodyPr/>
          <a:lstStyle/>
          <a:p>
            <a:endParaRPr lang="de-DE"/>
          </a:p>
        </p:txBody>
      </p:sp>
      <p:sp>
        <p:nvSpPr>
          <p:cNvPr id="6" name="Kopfzeilenplatzhalter 5"/>
          <p:cNvSpPr>
            <a:spLocks noGrp="1"/>
          </p:cNvSpPr>
          <p:nvPr>
            <p:ph type="hdr" sz="quarter" idx="11"/>
          </p:nvPr>
        </p:nvSpPr>
        <p:spPr/>
        <p:txBody>
          <a:bodyPr/>
          <a:lstStyle/>
          <a:p>
            <a:endParaRPr lang="de-DE"/>
          </a:p>
        </p:txBody>
      </p:sp>
    </p:spTree>
    <p:extLst>
      <p:ext uri="{BB962C8B-B14F-4D97-AF65-F5344CB8AC3E}">
        <p14:creationId xmlns:p14="http://schemas.microsoft.com/office/powerpoint/2010/main" val="19704773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smtClean="0"/>
              <a:t>-- A </a:t>
            </a:r>
            <a:r>
              <a:rPr lang="de-DE" dirty="0" err="1" smtClean="0"/>
              <a:t>set</a:t>
            </a:r>
            <a:r>
              <a:rPr lang="de-DE" dirty="0" smtClean="0"/>
              <a:t> </a:t>
            </a:r>
            <a:r>
              <a:rPr lang="de-DE" dirty="0" err="1" smtClean="0"/>
              <a:t>of</a:t>
            </a:r>
            <a:r>
              <a:rPr lang="de-DE" dirty="0" smtClean="0"/>
              <a:t> </a:t>
            </a:r>
            <a:r>
              <a:rPr lang="de-DE" dirty="0" err="1" smtClean="0"/>
              <a:t>states</a:t>
            </a:r>
            <a:r>
              <a:rPr lang="de-DE" dirty="0" smtClean="0"/>
              <a:t> (</a:t>
            </a:r>
            <a:r>
              <a:rPr lang="de-DE" dirty="0" smtClean="0">
                <a:solidFill>
                  <a:schemeClr val="accent1">
                    <a:lumMod val="50000"/>
                  </a:schemeClr>
                </a:solidFill>
              </a:rPr>
              <a:t>Eine Menge von </a:t>
            </a:r>
            <a:r>
              <a:rPr lang="de-DE" b="1" dirty="0" smtClean="0">
                <a:solidFill>
                  <a:schemeClr val="accent1">
                    <a:lumMod val="50000"/>
                  </a:schemeClr>
                </a:solidFill>
              </a:rPr>
              <a:t>Zuständen</a:t>
            </a:r>
            <a:r>
              <a:rPr lang="de-DE" dirty="0" smtClean="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dirty="0"/>
          </a:p>
        </p:txBody>
      </p:sp>
      <p:sp>
        <p:nvSpPr>
          <p:cNvPr id="4" name="Kopfzeilenplatzhalter 3"/>
          <p:cNvSpPr>
            <a:spLocks noGrp="1"/>
          </p:cNvSpPr>
          <p:nvPr>
            <p:ph type="hdr" sz="quarter" idx="10"/>
          </p:nvPr>
        </p:nvSpPr>
        <p:spPr/>
        <p:txBody>
          <a:bodyPr/>
          <a:lstStyle/>
          <a:p>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9541D50F-0ABE-4702-B293-1B9916621892}" type="slidenum">
              <a:rPr lang="de-DE" smtClean="0"/>
              <a:t>35</a:t>
            </a:fld>
            <a:endParaRPr lang="de-DE"/>
          </a:p>
        </p:txBody>
      </p:sp>
    </p:spTree>
    <p:extLst>
      <p:ext uri="{BB962C8B-B14F-4D97-AF65-F5344CB8AC3E}">
        <p14:creationId xmlns:p14="http://schemas.microsoft.com/office/powerpoint/2010/main" val="37796123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9541D50F-0ABE-4702-B293-1B9916621892}" type="slidenum">
              <a:rPr lang="de-DE" smtClean="0"/>
              <a:t>38</a:t>
            </a:fld>
            <a:endParaRPr lang="de-DE"/>
          </a:p>
        </p:txBody>
      </p:sp>
      <p:sp>
        <p:nvSpPr>
          <p:cNvPr id="5" name="Fußzeilenplatzhalter 4"/>
          <p:cNvSpPr>
            <a:spLocks noGrp="1"/>
          </p:cNvSpPr>
          <p:nvPr>
            <p:ph type="ftr" sz="quarter" idx="11"/>
          </p:nvPr>
        </p:nvSpPr>
        <p:spPr/>
        <p:txBody>
          <a:bodyPr/>
          <a:lstStyle/>
          <a:p>
            <a:endParaRPr lang="de-DE"/>
          </a:p>
        </p:txBody>
      </p:sp>
      <p:sp>
        <p:nvSpPr>
          <p:cNvPr id="6" name="Kopfzeilenplatzhalter 5"/>
          <p:cNvSpPr>
            <a:spLocks noGrp="1"/>
          </p:cNvSpPr>
          <p:nvPr>
            <p:ph type="hdr" sz="quarter" idx="12"/>
          </p:nvPr>
        </p:nvSpPr>
        <p:spPr/>
        <p:txBody>
          <a:bodyPr/>
          <a:lstStyle/>
          <a:p>
            <a:endParaRPr lang="de-DE"/>
          </a:p>
        </p:txBody>
      </p:sp>
    </p:spTree>
    <p:extLst>
      <p:ext uri="{BB962C8B-B14F-4D97-AF65-F5344CB8AC3E}">
        <p14:creationId xmlns:p14="http://schemas.microsoft.com/office/powerpoint/2010/main" val="1221402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9541D50F-0ABE-4702-B293-1B9916621892}" type="slidenum">
              <a:rPr lang="de-DE" smtClean="0"/>
              <a:t>39</a:t>
            </a:fld>
            <a:endParaRPr lang="de-DE"/>
          </a:p>
        </p:txBody>
      </p:sp>
      <p:sp>
        <p:nvSpPr>
          <p:cNvPr id="5" name="Fußzeilenplatzhalter 4"/>
          <p:cNvSpPr>
            <a:spLocks noGrp="1"/>
          </p:cNvSpPr>
          <p:nvPr>
            <p:ph type="ftr" sz="quarter" idx="11"/>
          </p:nvPr>
        </p:nvSpPr>
        <p:spPr/>
        <p:txBody>
          <a:bodyPr/>
          <a:lstStyle/>
          <a:p>
            <a:endParaRPr lang="de-DE"/>
          </a:p>
        </p:txBody>
      </p:sp>
      <p:sp>
        <p:nvSpPr>
          <p:cNvPr id="6" name="Kopfzeilenplatzhalter 5"/>
          <p:cNvSpPr>
            <a:spLocks noGrp="1"/>
          </p:cNvSpPr>
          <p:nvPr>
            <p:ph type="hdr" sz="quarter" idx="12"/>
          </p:nvPr>
        </p:nvSpPr>
        <p:spPr/>
        <p:txBody>
          <a:bodyPr/>
          <a:lstStyle/>
          <a:p>
            <a:endParaRPr lang="de-DE"/>
          </a:p>
        </p:txBody>
      </p:sp>
    </p:spTree>
    <p:extLst>
      <p:ext uri="{BB962C8B-B14F-4D97-AF65-F5344CB8AC3E}">
        <p14:creationId xmlns:p14="http://schemas.microsoft.com/office/powerpoint/2010/main" val="15217504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smtClean="0"/>
              <a:t>gibt es vier mögliche Kombinationen</a:t>
            </a:r>
          </a:p>
          <a:p>
            <a:endParaRPr lang="de-DE" dirty="0"/>
          </a:p>
        </p:txBody>
      </p:sp>
      <p:sp>
        <p:nvSpPr>
          <p:cNvPr id="4" name="Foliennummernplatzhalter 3"/>
          <p:cNvSpPr>
            <a:spLocks noGrp="1"/>
          </p:cNvSpPr>
          <p:nvPr>
            <p:ph type="sldNum" sz="quarter" idx="10"/>
          </p:nvPr>
        </p:nvSpPr>
        <p:spPr/>
        <p:txBody>
          <a:bodyPr/>
          <a:lstStyle/>
          <a:p>
            <a:fld id="{9541D50F-0ABE-4702-B293-1B9916621892}" type="slidenum">
              <a:rPr lang="de-DE" smtClean="0"/>
              <a:t>4</a:t>
            </a:fld>
            <a:endParaRPr lang="de-DE"/>
          </a:p>
        </p:txBody>
      </p:sp>
      <p:sp>
        <p:nvSpPr>
          <p:cNvPr id="5" name="Fußzeilenplatzhalter 4"/>
          <p:cNvSpPr>
            <a:spLocks noGrp="1"/>
          </p:cNvSpPr>
          <p:nvPr>
            <p:ph type="ftr" sz="quarter" idx="11"/>
          </p:nvPr>
        </p:nvSpPr>
        <p:spPr/>
        <p:txBody>
          <a:bodyPr/>
          <a:lstStyle/>
          <a:p>
            <a:endParaRPr lang="de-DE"/>
          </a:p>
        </p:txBody>
      </p:sp>
      <p:sp>
        <p:nvSpPr>
          <p:cNvPr id="6" name="Kopfzeilenplatzhalter 5"/>
          <p:cNvSpPr>
            <a:spLocks noGrp="1"/>
          </p:cNvSpPr>
          <p:nvPr>
            <p:ph type="hdr" sz="quarter" idx="12"/>
          </p:nvPr>
        </p:nvSpPr>
        <p:spPr/>
        <p:txBody>
          <a:bodyPr/>
          <a:lstStyle/>
          <a:p>
            <a:endParaRPr lang="de-DE"/>
          </a:p>
        </p:txBody>
      </p:sp>
    </p:spTree>
    <p:extLst>
      <p:ext uri="{BB962C8B-B14F-4D97-AF65-F5344CB8AC3E}">
        <p14:creationId xmlns:p14="http://schemas.microsoft.com/office/powerpoint/2010/main" val="2744588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9541D50F-0ABE-4702-B293-1B9916621892}" type="slidenum">
              <a:rPr lang="de-DE" smtClean="0"/>
              <a:t>5</a:t>
            </a:fld>
            <a:endParaRPr lang="de-DE"/>
          </a:p>
        </p:txBody>
      </p:sp>
      <p:sp>
        <p:nvSpPr>
          <p:cNvPr id="5" name="Fußzeilenplatzhalter 4"/>
          <p:cNvSpPr>
            <a:spLocks noGrp="1"/>
          </p:cNvSpPr>
          <p:nvPr>
            <p:ph type="ftr" sz="quarter" idx="11"/>
          </p:nvPr>
        </p:nvSpPr>
        <p:spPr/>
        <p:txBody>
          <a:bodyPr/>
          <a:lstStyle/>
          <a:p>
            <a:endParaRPr lang="de-DE"/>
          </a:p>
        </p:txBody>
      </p:sp>
      <p:sp>
        <p:nvSpPr>
          <p:cNvPr id="6" name="Kopfzeilenplatzhalter 5"/>
          <p:cNvSpPr>
            <a:spLocks noGrp="1"/>
          </p:cNvSpPr>
          <p:nvPr>
            <p:ph type="hdr" sz="quarter" idx="12"/>
          </p:nvPr>
        </p:nvSpPr>
        <p:spPr/>
        <p:txBody>
          <a:bodyPr/>
          <a:lstStyle/>
          <a:p>
            <a:endParaRPr lang="de-DE"/>
          </a:p>
        </p:txBody>
      </p:sp>
    </p:spTree>
    <p:extLst>
      <p:ext uri="{BB962C8B-B14F-4D97-AF65-F5344CB8AC3E}">
        <p14:creationId xmlns:p14="http://schemas.microsoft.com/office/powerpoint/2010/main" val="12447632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9541D50F-0ABE-4702-B293-1B9916621892}" type="slidenum">
              <a:rPr lang="de-DE" smtClean="0"/>
              <a:t>6</a:t>
            </a:fld>
            <a:endParaRPr lang="de-DE"/>
          </a:p>
        </p:txBody>
      </p:sp>
      <p:sp>
        <p:nvSpPr>
          <p:cNvPr id="5" name="Fußzeilenplatzhalter 4"/>
          <p:cNvSpPr>
            <a:spLocks noGrp="1"/>
          </p:cNvSpPr>
          <p:nvPr>
            <p:ph type="ftr" sz="quarter" idx="11"/>
          </p:nvPr>
        </p:nvSpPr>
        <p:spPr/>
        <p:txBody>
          <a:bodyPr/>
          <a:lstStyle/>
          <a:p>
            <a:endParaRPr lang="de-DE"/>
          </a:p>
        </p:txBody>
      </p:sp>
      <p:sp>
        <p:nvSpPr>
          <p:cNvPr id="6" name="Kopfzeilenplatzhalter 5"/>
          <p:cNvSpPr>
            <a:spLocks noGrp="1"/>
          </p:cNvSpPr>
          <p:nvPr>
            <p:ph type="hdr" sz="quarter" idx="12"/>
          </p:nvPr>
        </p:nvSpPr>
        <p:spPr/>
        <p:txBody>
          <a:bodyPr/>
          <a:lstStyle/>
          <a:p>
            <a:endParaRPr lang="de-DE"/>
          </a:p>
        </p:txBody>
      </p:sp>
    </p:spTree>
    <p:extLst>
      <p:ext uri="{BB962C8B-B14F-4D97-AF65-F5344CB8AC3E}">
        <p14:creationId xmlns:p14="http://schemas.microsoft.com/office/powerpoint/2010/main" val="12006990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gibt es vier mögliche Kombinationen</a:t>
            </a:r>
            <a:endParaRPr lang="de-DE" dirty="0"/>
          </a:p>
        </p:txBody>
      </p:sp>
      <p:sp>
        <p:nvSpPr>
          <p:cNvPr id="4" name="Foliennummernplatzhalter 3"/>
          <p:cNvSpPr>
            <a:spLocks noGrp="1"/>
          </p:cNvSpPr>
          <p:nvPr>
            <p:ph type="sldNum" sz="quarter" idx="10"/>
          </p:nvPr>
        </p:nvSpPr>
        <p:spPr/>
        <p:txBody>
          <a:bodyPr/>
          <a:lstStyle/>
          <a:p>
            <a:fld id="{9541D50F-0ABE-4702-B293-1B9916621892}" type="slidenum">
              <a:rPr lang="de-DE" smtClean="0"/>
              <a:t>7</a:t>
            </a:fld>
            <a:endParaRPr lang="de-DE"/>
          </a:p>
        </p:txBody>
      </p:sp>
      <p:sp>
        <p:nvSpPr>
          <p:cNvPr id="5" name="Fußzeilenplatzhalter 4"/>
          <p:cNvSpPr>
            <a:spLocks noGrp="1"/>
          </p:cNvSpPr>
          <p:nvPr>
            <p:ph type="ftr" sz="quarter" idx="11"/>
          </p:nvPr>
        </p:nvSpPr>
        <p:spPr/>
        <p:txBody>
          <a:bodyPr/>
          <a:lstStyle/>
          <a:p>
            <a:endParaRPr lang="de-DE"/>
          </a:p>
        </p:txBody>
      </p:sp>
      <p:sp>
        <p:nvSpPr>
          <p:cNvPr id="6" name="Kopfzeilenplatzhalter 5"/>
          <p:cNvSpPr>
            <a:spLocks noGrp="1"/>
          </p:cNvSpPr>
          <p:nvPr>
            <p:ph type="hdr" sz="quarter" idx="12"/>
          </p:nvPr>
        </p:nvSpPr>
        <p:spPr/>
        <p:txBody>
          <a:bodyPr/>
          <a:lstStyle/>
          <a:p>
            <a:endParaRPr lang="de-DE"/>
          </a:p>
        </p:txBody>
      </p:sp>
    </p:spTree>
    <p:extLst>
      <p:ext uri="{BB962C8B-B14F-4D97-AF65-F5344CB8AC3E}">
        <p14:creationId xmlns:p14="http://schemas.microsoft.com/office/powerpoint/2010/main" val="31187399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gibt es vier mögliche Kombinationen</a:t>
            </a:r>
            <a:endParaRPr lang="de-DE" dirty="0"/>
          </a:p>
        </p:txBody>
      </p:sp>
      <p:sp>
        <p:nvSpPr>
          <p:cNvPr id="4" name="Foliennummernplatzhalter 3"/>
          <p:cNvSpPr>
            <a:spLocks noGrp="1"/>
          </p:cNvSpPr>
          <p:nvPr>
            <p:ph type="sldNum" sz="quarter" idx="10"/>
          </p:nvPr>
        </p:nvSpPr>
        <p:spPr/>
        <p:txBody>
          <a:bodyPr/>
          <a:lstStyle/>
          <a:p>
            <a:fld id="{9541D50F-0ABE-4702-B293-1B9916621892}" type="slidenum">
              <a:rPr lang="de-DE" smtClean="0"/>
              <a:t>8</a:t>
            </a:fld>
            <a:endParaRPr lang="de-DE"/>
          </a:p>
        </p:txBody>
      </p:sp>
      <p:sp>
        <p:nvSpPr>
          <p:cNvPr id="5" name="Fußzeilenplatzhalter 4"/>
          <p:cNvSpPr>
            <a:spLocks noGrp="1"/>
          </p:cNvSpPr>
          <p:nvPr>
            <p:ph type="ftr" sz="quarter" idx="11"/>
          </p:nvPr>
        </p:nvSpPr>
        <p:spPr/>
        <p:txBody>
          <a:bodyPr/>
          <a:lstStyle/>
          <a:p>
            <a:endParaRPr lang="de-DE"/>
          </a:p>
        </p:txBody>
      </p:sp>
      <p:sp>
        <p:nvSpPr>
          <p:cNvPr id="6" name="Kopfzeilenplatzhalter 5"/>
          <p:cNvSpPr>
            <a:spLocks noGrp="1"/>
          </p:cNvSpPr>
          <p:nvPr>
            <p:ph type="hdr" sz="quarter" idx="12"/>
          </p:nvPr>
        </p:nvSpPr>
        <p:spPr/>
        <p:txBody>
          <a:bodyPr/>
          <a:lstStyle/>
          <a:p>
            <a:endParaRPr lang="de-DE"/>
          </a:p>
        </p:txBody>
      </p:sp>
    </p:spTree>
    <p:extLst>
      <p:ext uri="{BB962C8B-B14F-4D97-AF65-F5344CB8AC3E}">
        <p14:creationId xmlns:p14="http://schemas.microsoft.com/office/powerpoint/2010/main" val="25185118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 Um einen strengen Test zu bestehen, müsste der Computer folgende Fähigkeiten haben.</a:t>
            </a:r>
          </a:p>
          <a:p>
            <a:r>
              <a:rPr lang="en-US" dirty="0" smtClean="0"/>
              <a:t>Turing viewed the physical simulation of a person as unnecessary to demonstrate intelligence. However, other researchers have proposed a total Turing test, which requires interaction with objects and people in the real world. To pass the total Turing test, a robot will need the last</a:t>
            </a:r>
            <a:r>
              <a:rPr lang="en-US" baseline="0" dirty="0" smtClean="0"/>
              <a:t> two.</a:t>
            </a:r>
          </a:p>
          <a:p>
            <a:r>
              <a:rPr lang="de-DE" b="1" dirty="0" smtClean="0"/>
              <a:t>Diese sechs Fachgebiete machen den größten Teil der KI aus. </a:t>
            </a:r>
            <a:endParaRPr lang="de-DE" b="1" dirty="0"/>
          </a:p>
        </p:txBody>
      </p:sp>
      <p:sp>
        <p:nvSpPr>
          <p:cNvPr id="4" name="Foliennummernplatzhalter 3"/>
          <p:cNvSpPr>
            <a:spLocks noGrp="1"/>
          </p:cNvSpPr>
          <p:nvPr>
            <p:ph type="sldNum" sz="quarter" idx="10"/>
          </p:nvPr>
        </p:nvSpPr>
        <p:spPr/>
        <p:txBody>
          <a:bodyPr/>
          <a:lstStyle/>
          <a:p>
            <a:fld id="{9541D50F-0ABE-4702-B293-1B9916621892}" type="slidenum">
              <a:rPr lang="de-DE" smtClean="0"/>
              <a:t>9</a:t>
            </a:fld>
            <a:endParaRPr lang="de-DE"/>
          </a:p>
        </p:txBody>
      </p:sp>
      <p:sp>
        <p:nvSpPr>
          <p:cNvPr id="5" name="Fußzeilenplatzhalter 4"/>
          <p:cNvSpPr>
            <a:spLocks noGrp="1"/>
          </p:cNvSpPr>
          <p:nvPr>
            <p:ph type="ftr" sz="quarter" idx="11"/>
          </p:nvPr>
        </p:nvSpPr>
        <p:spPr/>
        <p:txBody>
          <a:bodyPr/>
          <a:lstStyle/>
          <a:p>
            <a:endParaRPr lang="de-DE"/>
          </a:p>
        </p:txBody>
      </p:sp>
      <p:sp>
        <p:nvSpPr>
          <p:cNvPr id="6" name="Kopfzeilenplatzhalter 5"/>
          <p:cNvSpPr>
            <a:spLocks noGrp="1"/>
          </p:cNvSpPr>
          <p:nvPr>
            <p:ph type="hdr" sz="quarter" idx="12"/>
          </p:nvPr>
        </p:nvSpPr>
        <p:spPr/>
        <p:txBody>
          <a:bodyPr/>
          <a:lstStyle/>
          <a:p>
            <a:endParaRPr lang="de-DE"/>
          </a:p>
        </p:txBody>
      </p:sp>
    </p:spTree>
    <p:extLst>
      <p:ext uri="{BB962C8B-B14F-4D97-AF65-F5344CB8AC3E}">
        <p14:creationId xmlns:p14="http://schemas.microsoft.com/office/powerpoint/2010/main" val="17160620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b="0" dirty="0"/>
          </a:p>
        </p:txBody>
      </p:sp>
      <p:sp>
        <p:nvSpPr>
          <p:cNvPr id="4" name="Foliennummernplatzhalter 3"/>
          <p:cNvSpPr>
            <a:spLocks noGrp="1"/>
          </p:cNvSpPr>
          <p:nvPr>
            <p:ph type="sldNum" sz="quarter" idx="10"/>
          </p:nvPr>
        </p:nvSpPr>
        <p:spPr/>
        <p:txBody>
          <a:bodyPr/>
          <a:lstStyle/>
          <a:p>
            <a:fld id="{9541D50F-0ABE-4702-B293-1B9916621892}" type="slidenum">
              <a:rPr lang="de-DE" smtClean="0"/>
              <a:t>10</a:t>
            </a:fld>
            <a:endParaRPr lang="de-DE"/>
          </a:p>
        </p:txBody>
      </p:sp>
      <p:sp>
        <p:nvSpPr>
          <p:cNvPr id="5" name="Fußzeilenplatzhalter 4"/>
          <p:cNvSpPr>
            <a:spLocks noGrp="1"/>
          </p:cNvSpPr>
          <p:nvPr>
            <p:ph type="ftr" sz="quarter" idx="11"/>
          </p:nvPr>
        </p:nvSpPr>
        <p:spPr/>
        <p:txBody>
          <a:bodyPr/>
          <a:lstStyle/>
          <a:p>
            <a:endParaRPr lang="de-DE"/>
          </a:p>
        </p:txBody>
      </p:sp>
      <p:sp>
        <p:nvSpPr>
          <p:cNvPr id="6" name="Kopfzeilenplatzhalter 5"/>
          <p:cNvSpPr>
            <a:spLocks noGrp="1"/>
          </p:cNvSpPr>
          <p:nvPr>
            <p:ph type="hdr" sz="quarter" idx="12"/>
          </p:nvPr>
        </p:nvSpPr>
        <p:spPr/>
        <p:txBody>
          <a:bodyPr/>
          <a:lstStyle/>
          <a:p>
            <a:endParaRPr lang="de-DE"/>
          </a:p>
        </p:txBody>
      </p:sp>
    </p:spTree>
    <p:extLst>
      <p:ext uri="{BB962C8B-B14F-4D97-AF65-F5344CB8AC3E}">
        <p14:creationId xmlns:p14="http://schemas.microsoft.com/office/powerpoint/2010/main" val="33712243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88EBCCD-CF1B-4431-9250-74CA28C4C2C1}"/>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LID4096"/>
          </a:p>
        </p:txBody>
      </p:sp>
      <p:sp>
        <p:nvSpPr>
          <p:cNvPr id="3" name="Untertitel 2">
            <a:extLst>
              <a:ext uri="{FF2B5EF4-FFF2-40B4-BE49-F238E27FC236}">
                <a16:creationId xmlns:a16="http://schemas.microsoft.com/office/drawing/2014/main" id="{6BDCFF67-AD1E-41A2-8D0C-FF2ABC0B1C6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LID4096"/>
          </a:p>
        </p:txBody>
      </p:sp>
      <p:sp>
        <p:nvSpPr>
          <p:cNvPr id="4" name="Datumsplatzhalter 3">
            <a:extLst>
              <a:ext uri="{FF2B5EF4-FFF2-40B4-BE49-F238E27FC236}">
                <a16:creationId xmlns:a16="http://schemas.microsoft.com/office/drawing/2014/main" id="{36BCDA29-FA30-42C0-A9A2-B3EDDBBFAC6E}"/>
              </a:ext>
            </a:extLst>
          </p:cNvPr>
          <p:cNvSpPr>
            <a:spLocks noGrp="1"/>
          </p:cNvSpPr>
          <p:nvPr>
            <p:ph type="dt" sz="half" idx="10"/>
          </p:nvPr>
        </p:nvSpPr>
        <p:spPr/>
        <p:txBody>
          <a:bodyPr/>
          <a:lstStyle/>
          <a:p>
            <a:fld id="{FCBA00CF-0815-4DB6-ACF7-979553912F6E}" type="datetime1">
              <a:rPr lang="LID4096" smtClean="0"/>
              <a:t>03/27/2024</a:t>
            </a:fld>
            <a:endParaRPr lang="LID4096"/>
          </a:p>
        </p:txBody>
      </p:sp>
      <p:sp>
        <p:nvSpPr>
          <p:cNvPr id="5" name="Fußzeilenplatzhalter 4">
            <a:extLst>
              <a:ext uri="{FF2B5EF4-FFF2-40B4-BE49-F238E27FC236}">
                <a16:creationId xmlns:a16="http://schemas.microsoft.com/office/drawing/2014/main" id="{C9D93312-BB33-4B3E-957D-05CB8ED5DC5E}"/>
              </a:ext>
            </a:extLst>
          </p:cNvPr>
          <p:cNvSpPr>
            <a:spLocks noGrp="1"/>
          </p:cNvSpPr>
          <p:nvPr>
            <p:ph type="ftr" sz="quarter" idx="11"/>
          </p:nvPr>
        </p:nvSpPr>
        <p:spPr/>
        <p:txBody>
          <a:bodyPr/>
          <a:lstStyle/>
          <a:p>
            <a:endParaRPr lang="LID4096"/>
          </a:p>
        </p:txBody>
      </p:sp>
      <p:sp>
        <p:nvSpPr>
          <p:cNvPr id="6" name="Foliennummernplatzhalter 5">
            <a:extLst>
              <a:ext uri="{FF2B5EF4-FFF2-40B4-BE49-F238E27FC236}">
                <a16:creationId xmlns:a16="http://schemas.microsoft.com/office/drawing/2014/main" id="{BB9893DF-03DD-4A77-8342-2AA2CB1171FB}"/>
              </a:ext>
            </a:extLst>
          </p:cNvPr>
          <p:cNvSpPr>
            <a:spLocks noGrp="1"/>
          </p:cNvSpPr>
          <p:nvPr>
            <p:ph type="sldNum" sz="quarter" idx="12"/>
          </p:nvPr>
        </p:nvSpPr>
        <p:spPr/>
        <p:txBody>
          <a:bodyPr/>
          <a:lstStyle/>
          <a:p>
            <a:fld id="{2EAA920B-3D24-4163-BF30-8DF5E59AE904}" type="slidenum">
              <a:rPr lang="LID4096" smtClean="0"/>
              <a:t>‹Nr.›</a:t>
            </a:fld>
            <a:endParaRPr lang="LID4096"/>
          </a:p>
        </p:txBody>
      </p:sp>
    </p:spTree>
    <p:extLst>
      <p:ext uri="{BB962C8B-B14F-4D97-AF65-F5344CB8AC3E}">
        <p14:creationId xmlns:p14="http://schemas.microsoft.com/office/powerpoint/2010/main" val="4044254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591BAED-7ED4-45B9-B576-AA4457F742AF}"/>
              </a:ext>
            </a:extLst>
          </p:cNvPr>
          <p:cNvSpPr>
            <a:spLocks noGrp="1"/>
          </p:cNvSpPr>
          <p:nvPr>
            <p:ph type="title"/>
          </p:nvPr>
        </p:nvSpPr>
        <p:spPr/>
        <p:txBody>
          <a:bodyPr/>
          <a:lstStyle/>
          <a:p>
            <a:r>
              <a:rPr lang="de-DE"/>
              <a:t>Mastertitelformat bearbeiten</a:t>
            </a:r>
            <a:endParaRPr lang="LID4096"/>
          </a:p>
        </p:txBody>
      </p:sp>
      <p:sp>
        <p:nvSpPr>
          <p:cNvPr id="3" name="Vertikaler Textplatzhalter 2">
            <a:extLst>
              <a:ext uri="{FF2B5EF4-FFF2-40B4-BE49-F238E27FC236}">
                <a16:creationId xmlns:a16="http://schemas.microsoft.com/office/drawing/2014/main" id="{BB305616-191A-4819-98F6-10044E8EB3CC}"/>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LID4096"/>
          </a:p>
        </p:txBody>
      </p:sp>
      <p:sp>
        <p:nvSpPr>
          <p:cNvPr id="4" name="Datumsplatzhalter 3">
            <a:extLst>
              <a:ext uri="{FF2B5EF4-FFF2-40B4-BE49-F238E27FC236}">
                <a16:creationId xmlns:a16="http://schemas.microsoft.com/office/drawing/2014/main" id="{E98E7768-D6E5-4F30-82BC-99B8A8826C2B}"/>
              </a:ext>
            </a:extLst>
          </p:cNvPr>
          <p:cNvSpPr>
            <a:spLocks noGrp="1"/>
          </p:cNvSpPr>
          <p:nvPr>
            <p:ph type="dt" sz="half" idx="10"/>
          </p:nvPr>
        </p:nvSpPr>
        <p:spPr/>
        <p:txBody>
          <a:bodyPr/>
          <a:lstStyle/>
          <a:p>
            <a:fld id="{6A999638-3488-43ED-AEE3-AF0E6B2FE3A9}" type="datetime1">
              <a:rPr lang="LID4096" smtClean="0"/>
              <a:t>03/27/2024</a:t>
            </a:fld>
            <a:endParaRPr lang="LID4096"/>
          </a:p>
        </p:txBody>
      </p:sp>
      <p:sp>
        <p:nvSpPr>
          <p:cNvPr id="5" name="Fußzeilenplatzhalter 4">
            <a:extLst>
              <a:ext uri="{FF2B5EF4-FFF2-40B4-BE49-F238E27FC236}">
                <a16:creationId xmlns:a16="http://schemas.microsoft.com/office/drawing/2014/main" id="{935A565D-EC83-46CE-89DD-4AB316C0B4A8}"/>
              </a:ext>
            </a:extLst>
          </p:cNvPr>
          <p:cNvSpPr>
            <a:spLocks noGrp="1"/>
          </p:cNvSpPr>
          <p:nvPr>
            <p:ph type="ftr" sz="quarter" idx="11"/>
          </p:nvPr>
        </p:nvSpPr>
        <p:spPr/>
        <p:txBody>
          <a:bodyPr/>
          <a:lstStyle/>
          <a:p>
            <a:endParaRPr lang="LID4096"/>
          </a:p>
        </p:txBody>
      </p:sp>
      <p:sp>
        <p:nvSpPr>
          <p:cNvPr id="6" name="Foliennummernplatzhalter 5">
            <a:extLst>
              <a:ext uri="{FF2B5EF4-FFF2-40B4-BE49-F238E27FC236}">
                <a16:creationId xmlns:a16="http://schemas.microsoft.com/office/drawing/2014/main" id="{EB3FEF47-E5B2-4947-BCFF-E2EE3E77018E}"/>
              </a:ext>
            </a:extLst>
          </p:cNvPr>
          <p:cNvSpPr>
            <a:spLocks noGrp="1"/>
          </p:cNvSpPr>
          <p:nvPr>
            <p:ph type="sldNum" sz="quarter" idx="12"/>
          </p:nvPr>
        </p:nvSpPr>
        <p:spPr/>
        <p:txBody>
          <a:bodyPr/>
          <a:lstStyle/>
          <a:p>
            <a:fld id="{2EAA920B-3D24-4163-BF30-8DF5E59AE904}" type="slidenum">
              <a:rPr lang="LID4096" smtClean="0"/>
              <a:t>‹Nr.›</a:t>
            </a:fld>
            <a:endParaRPr lang="LID4096"/>
          </a:p>
        </p:txBody>
      </p:sp>
    </p:spTree>
    <p:extLst>
      <p:ext uri="{BB962C8B-B14F-4D97-AF65-F5344CB8AC3E}">
        <p14:creationId xmlns:p14="http://schemas.microsoft.com/office/powerpoint/2010/main" val="20882757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62AAAEE4-7ABC-4D96-8AE6-37D9974D47B0}"/>
              </a:ext>
            </a:extLst>
          </p:cNvPr>
          <p:cNvSpPr>
            <a:spLocks noGrp="1"/>
          </p:cNvSpPr>
          <p:nvPr>
            <p:ph type="title" orient="vert"/>
          </p:nvPr>
        </p:nvSpPr>
        <p:spPr>
          <a:xfrm>
            <a:off x="8724900" y="365125"/>
            <a:ext cx="2628900" cy="5811838"/>
          </a:xfrm>
        </p:spPr>
        <p:txBody>
          <a:bodyPr vert="eaVert"/>
          <a:lstStyle/>
          <a:p>
            <a:r>
              <a:rPr lang="de-DE"/>
              <a:t>Mastertitelformat bearbeiten</a:t>
            </a:r>
            <a:endParaRPr lang="LID4096"/>
          </a:p>
        </p:txBody>
      </p:sp>
      <p:sp>
        <p:nvSpPr>
          <p:cNvPr id="3" name="Vertikaler Textplatzhalter 2">
            <a:extLst>
              <a:ext uri="{FF2B5EF4-FFF2-40B4-BE49-F238E27FC236}">
                <a16:creationId xmlns:a16="http://schemas.microsoft.com/office/drawing/2014/main" id="{7795BB09-3F5C-4E38-8231-A447AAC1EC40}"/>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LID4096"/>
          </a:p>
        </p:txBody>
      </p:sp>
      <p:sp>
        <p:nvSpPr>
          <p:cNvPr id="4" name="Datumsplatzhalter 3">
            <a:extLst>
              <a:ext uri="{FF2B5EF4-FFF2-40B4-BE49-F238E27FC236}">
                <a16:creationId xmlns:a16="http://schemas.microsoft.com/office/drawing/2014/main" id="{23222818-341D-44BE-94BC-773169D20064}"/>
              </a:ext>
            </a:extLst>
          </p:cNvPr>
          <p:cNvSpPr>
            <a:spLocks noGrp="1"/>
          </p:cNvSpPr>
          <p:nvPr>
            <p:ph type="dt" sz="half" idx="10"/>
          </p:nvPr>
        </p:nvSpPr>
        <p:spPr/>
        <p:txBody>
          <a:bodyPr/>
          <a:lstStyle/>
          <a:p>
            <a:fld id="{115A2ABB-DD1C-4889-94CA-7F7105A48CC1}" type="datetime1">
              <a:rPr lang="LID4096" smtClean="0"/>
              <a:t>03/27/2024</a:t>
            </a:fld>
            <a:endParaRPr lang="LID4096"/>
          </a:p>
        </p:txBody>
      </p:sp>
      <p:sp>
        <p:nvSpPr>
          <p:cNvPr id="5" name="Fußzeilenplatzhalter 4">
            <a:extLst>
              <a:ext uri="{FF2B5EF4-FFF2-40B4-BE49-F238E27FC236}">
                <a16:creationId xmlns:a16="http://schemas.microsoft.com/office/drawing/2014/main" id="{800D2D07-B232-4347-866B-7687B88CEFE5}"/>
              </a:ext>
            </a:extLst>
          </p:cNvPr>
          <p:cNvSpPr>
            <a:spLocks noGrp="1"/>
          </p:cNvSpPr>
          <p:nvPr>
            <p:ph type="ftr" sz="quarter" idx="11"/>
          </p:nvPr>
        </p:nvSpPr>
        <p:spPr/>
        <p:txBody>
          <a:bodyPr/>
          <a:lstStyle/>
          <a:p>
            <a:endParaRPr lang="LID4096"/>
          </a:p>
        </p:txBody>
      </p:sp>
      <p:sp>
        <p:nvSpPr>
          <p:cNvPr id="6" name="Foliennummernplatzhalter 5">
            <a:extLst>
              <a:ext uri="{FF2B5EF4-FFF2-40B4-BE49-F238E27FC236}">
                <a16:creationId xmlns:a16="http://schemas.microsoft.com/office/drawing/2014/main" id="{55CC79C9-A59F-4632-832E-B3F83A7A9895}"/>
              </a:ext>
            </a:extLst>
          </p:cNvPr>
          <p:cNvSpPr>
            <a:spLocks noGrp="1"/>
          </p:cNvSpPr>
          <p:nvPr>
            <p:ph type="sldNum" sz="quarter" idx="12"/>
          </p:nvPr>
        </p:nvSpPr>
        <p:spPr/>
        <p:txBody>
          <a:bodyPr/>
          <a:lstStyle/>
          <a:p>
            <a:fld id="{2EAA920B-3D24-4163-BF30-8DF5E59AE904}" type="slidenum">
              <a:rPr lang="LID4096" smtClean="0"/>
              <a:t>‹Nr.›</a:t>
            </a:fld>
            <a:endParaRPr lang="LID4096"/>
          </a:p>
        </p:txBody>
      </p:sp>
    </p:spTree>
    <p:extLst>
      <p:ext uri="{BB962C8B-B14F-4D97-AF65-F5344CB8AC3E}">
        <p14:creationId xmlns:p14="http://schemas.microsoft.com/office/powerpoint/2010/main" val="763548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8F7266A-BA41-48CD-AC8F-360C562BDC4A}"/>
              </a:ext>
            </a:extLst>
          </p:cNvPr>
          <p:cNvSpPr>
            <a:spLocks noGrp="1"/>
          </p:cNvSpPr>
          <p:nvPr>
            <p:ph type="title"/>
          </p:nvPr>
        </p:nvSpPr>
        <p:spPr/>
        <p:txBody>
          <a:bodyPr/>
          <a:lstStyle/>
          <a:p>
            <a:r>
              <a:rPr lang="de-DE"/>
              <a:t>Mastertitelformat bearbeiten</a:t>
            </a:r>
            <a:endParaRPr lang="LID4096"/>
          </a:p>
        </p:txBody>
      </p:sp>
      <p:sp>
        <p:nvSpPr>
          <p:cNvPr id="3" name="Inhaltsplatzhalter 2">
            <a:extLst>
              <a:ext uri="{FF2B5EF4-FFF2-40B4-BE49-F238E27FC236}">
                <a16:creationId xmlns:a16="http://schemas.microsoft.com/office/drawing/2014/main" id="{37324E96-AF77-43C2-B910-C8CFC0924A79}"/>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LID4096"/>
          </a:p>
        </p:txBody>
      </p:sp>
      <p:sp>
        <p:nvSpPr>
          <p:cNvPr id="4" name="Datumsplatzhalter 3">
            <a:extLst>
              <a:ext uri="{FF2B5EF4-FFF2-40B4-BE49-F238E27FC236}">
                <a16:creationId xmlns:a16="http://schemas.microsoft.com/office/drawing/2014/main" id="{E3D60E50-4C3F-4E50-9408-8306BDDFABD6}"/>
              </a:ext>
            </a:extLst>
          </p:cNvPr>
          <p:cNvSpPr>
            <a:spLocks noGrp="1"/>
          </p:cNvSpPr>
          <p:nvPr>
            <p:ph type="dt" sz="half" idx="10"/>
          </p:nvPr>
        </p:nvSpPr>
        <p:spPr/>
        <p:txBody>
          <a:bodyPr/>
          <a:lstStyle/>
          <a:p>
            <a:fld id="{4953C884-F6BD-40AD-B22D-58B4789C3EAE}" type="datetime1">
              <a:rPr lang="LID4096" smtClean="0"/>
              <a:t>03/27/2024</a:t>
            </a:fld>
            <a:endParaRPr lang="LID4096"/>
          </a:p>
        </p:txBody>
      </p:sp>
      <p:sp>
        <p:nvSpPr>
          <p:cNvPr id="5" name="Fußzeilenplatzhalter 4">
            <a:extLst>
              <a:ext uri="{FF2B5EF4-FFF2-40B4-BE49-F238E27FC236}">
                <a16:creationId xmlns:a16="http://schemas.microsoft.com/office/drawing/2014/main" id="{9C40A64D-F833-4ECC-B926-B5C421BBEF88}"/>
              </a:ext>
            </a:extLst>
          </p:cNvPr>
          <p:cNvSpPr>
            <a:spLocks noGrp="1"/>
          </p:cNvSpPr>
          <p:nvPr>
            <p:ph type="ftr" sz="quarter" idx="11"/>
          </p:nvPr>
        </p:nvSpPr>
        <p:spPr/>
        <p:txBody>
          <a:bodyPr/>
          <a:lstStyle/>
          <a:p>
            <a:endParaRPr lang="LID4096"/>
          </a:p>
        </p:txBody>
      </p:sp>
      <p:sp>
        <p:nvSpPr>
          <p:cNvPr id="6" name="Foliennummernplatzhalter 5">
            <a:extLst>
              <a:ext uri="{FF2B5EF4-FFF2-40B4-BE49-F238E27FC236}">
                <a16:creationId xmlns:a16="http://schemas.microsoft.com/office/drawing/2014/main" id="{71EA815D-3041-4334-8001-E6BD9DEDE55D}"/>
              </a:ext>
            </a:extLst>
          </p:cNvPr>
          <p:cNvSpPr>
            <a:spLocks noGrp="1"/>
          </p:cNvSpPr>
          <p:nvPr>
            <p:ph type="sldNum" sz="quarter" idx="12"/>
          </p:nvPr>
        </p:nvSpPr>
        <p:spPr/>
        <p:txBody>
          <a:bodyPr/>
          <a:lstStyle/>
          <a:p>
            <a:fld id="{2EAA920B-3D24-4163-BF30-8DF5E59AE904}" type="slidenum">
              <a:rPr lang="LID4096" smtClean="0"/>
              <a:t>‹Nr.›</a:t>
            </a:fld>
            <a:endParaRPr lang="LID4096"/>
          </a:p>
        </p:txBody>
      </p:sp>
    </p:spTree>
    <p:extLst>
      <p:ext uri="{BB962C8B-B14F-4D97-AF65-F5344CB8AC3E}">
        <p14:creationId xmlns:p14="http://schemas.microsoft.com/office/powerpoint/2010/main" val="36115784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308E433-F241-428E-A387-B1AA7612B736}"/>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LID4096"/>
          </a:p>
        </p:txBody>
      </p:sp>
      <p:sp>
        <p:nvSpPr>
          <p:cNvPr id="3" name="Textplatzhalter 2">
            <a:extLst>
              <a:ext uri="{FF2B5EF4-FFF2-40B4-BE49-F238E27FC236}">
                <a16:creationId xmlns:a16="http://schemas.microsoft.com/office/drawing/2014/main" id="{ED52D6BF-ABFB-4DCD-BB57-C359745C2E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10A6D20F-F0CA-486B-A993-0ECAFA39BA3C}"/>
              </a:ext>
            </a:extLst>
          </p:cNvPr>
          <p:cNvSpPr>
            <a:spLocks noGrp="1"/>
          </p:cNvSpPr>
          <p:nvPr>
            <p:ph type="dt" sz="half" idx="10"/>
          </p:nvPr>
        </p:nvSpPr>
        <p:spPr/>
        <p:txBody>
          <a:bodyPr/>
          <a:lstStyle/>
          <a:p>
            <a:fld id="{B6265CAD-18A5-4B04-BA8B-2BC008F5C07D}" type="datetime1">
              <a:rPr lang="LID4096" smtClean="0"/>
              <a:t>03/27/2024</a:t>
            </a:fld>
            <a:endParaRPr lang="LID4096"/>
          </a:p>
        </p:txBody>
      </p:sp>
      <p:sp>
        <p:nvSpPr>
          <p:cNvPr id="5" name="Fußzeilenplatzhalter 4">
            <a:extLst>
              <a:ext uri="{FF2B5EF4-FFF2-40B4-BE49-F238E27FC236}">
                <a16:creationId xmlns:a16="http://schemas.microsoft.com/office/drawing/2014/main" id="{2DCD9BD6-EA80-434A-91EC-008965D8F32D}"/>
              </a:ext>
            </a:extLst>
          </p:cNvPr>
          <p:cNvSpPr>
            <a:spLocks noGrp="1"/>
          </p:cNvSpPr>
          <p:nvPr>
            <p:ph type="ftr" sz="quarter" idx="11"/>
          </p:nvPr>
        </p:nvSpPr>
        <p:spPr/>
        <p:txBody>
          <a:bodyPr/>
          <a:lstStyle/>
          <a:p>
            <a:endParaRPr lang="LID4096"/>
          </a:p>
        </p:txBody>
      </p:sp>
      <p:sp>
        <p:nvSpPr>
          <p:cNvPr id="6" name="Foliennummernplatzhalter 5">
            <a:extLst>
              <a:ext uri="{FF2B5EF4-FFF2-40B4-BE49-F238E27FC236}">
                <a16:creationId xmlns:a16="http://schemas.microsoft.com/office/drawing/2014/main" id="{39CDDF18-11A0-479A-9CC0-11ACCB7439BB}"/>
              </a:ext>
            </a:extLst>
          </p:cNvPr>
          <p:cNvSpPr>
            <a:spLocks noGrp="1"/>
          </p:cNvSpPr>
          <p:nvPr>
            <p:ph type="sldNum" sz="quarter" idx="12"/>
          </p:nvPr>
        </p:nvSpPr>
        <p:spPr/>
        <p:txBody>
          <a:bodyPr/>
          <a:lstStyle/>
          <a:p>
            <a:fld id="{2EAA920B-3D24-4163-BF30-8DF5E59AE904}" type="slidenum">
              <a:rPr lang="LID4096" smtClean="0"/>
              <a:t>‹Nr.›</a:t>
            </a:fld>
            <a:endParaRPr lang="LID4096"/>
          </a:p>
        </p:txBody>
      </p:sp>
    </p:spTree>
    <p:extLst>
      <p:ext uri="{BB962C8B-B14F-4D97-AF65-F5344CB8AC3E}">
        <p14:creationId xmlns:p14="http://schemas.microsoft.com/office/powerpoint/2010/main" val="20680372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9E67E86-11F5-4227-93B0-7B41525AB07A}"/>
              </a:ext>
            </a:extLst>
          </p:cNvPr>
          <p:cNvSpPr>
            <a:spLocks noGrp="1"/>
          </p:cNvSpPr>
          <p:nvPr>
            <p:ph type="title"/>
          </p:nvPr>
        </p:nvSpPr>
        <p:spPr/>
        <p:txBody>
          <a:bodyPr/>
          <a:lstStyle/>
          <a:p>
            <a:r>
              <a:rPr lang="de-DE"/>
              <a:t>Mastertitelformat bearbeiten</a:t>
            </a:r>
            <a:endParaRPr lang="LID4096"/>
          </a:p>
        </p:txBody>
      </p:sp>
      <p:sp>
        <p:nvSpPr>
          <p:cNvPr id="3" name="Inhaltsplatzhalter 2">
            <a:extLst>
              <a:ext uri="{FF2B5EF4-FFF2-40B4-BE49-F238E27FC236}">
                <a16:creationId xmlns:a16="http://schemas.microsoft.com/office/drawing/2014/main" id="{DA36A758-72C8-4E9F-915B-7F00852D53F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LID4096"/>
          </a:p>
        </p:txBody>
      </p:sp>
      <p:sp>
        <p:nvSpPr>
          <p:cNvPr id="4" name="Inhaltsplatzhalter 3">
            <a:extLst>
              <a:ext uri="{FF2B5EF4-FFF2-40B4-BE49-F238E27FC236}">
                <a16:creationId xmlns:a16="http://schemas.microsoft.com/office/drawing/2014/main" id="{5F31A4F4-4BF4-4C55-A99E-3130ADFFA641}"/>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LID4096"/>
          </a:p>
        </p:txBody>
      </p:sp>
      <p:sp>
        <p:nvSpPr>
          <p:cNvPr id="5" name="Datumsplatzhalter 4">
            <a:extLst>
              <a:ext uri="{FF2B5EF4-FFF2-40B4-BE49-F238E27FC236}">
                <a16:creationId xmlns:a16="http://schemas.microsoft.com/office/drawing/2014/main" id="{56E94338-906C-4E24-8EDB-D6A564C9704D}"/>
              </a:ext>
            </a:extLst>
          </p:cNvPr>
          <p:cNvSpPr>
            <a:spLocks noGrp="1"/>
          </p:cNvSpPr>
          <p:nvPr>
            <p:ph type="dt" sz="half" idx="10"/>
          </p:nvPr>
        </p:nvSpPr>
        <p:spPr/>
        <p:txBody>
          <a:bodyPr/>
          <a:lstStyle/>
          <a:p>
            <a:fld id="{DB7FC84A-24F5-4119-A946-CB3B7D9D1E98}" type="datetime1">
              <a:rPr lang="LID4096" smtClean="0"/>
              <a:t>03/27/2024</a:t>
            </a:fld>
            <a:endParaRPr lang="LID4096"/>
          </a:p>
        </p:txBody>
      </p:sp>
      <p:sp>
        <p:nvSpPr>
          <p:cNvPr id="6" name="Fußzeilenplatzhalter 5">
            <a:extLst>
              <a:ext uri="{FF2B5EF4-FFF2-40B4-BE49-F238E27FC236}">
                <a16:creationId xmlns:a16="http://schemas.microsoft.com/office/drawing/2014/main" id="{8F3285E4-2F3C-4B41-B24B-4D5BA5F000BE}"/>
              </a:ext>
            </a:extLst>
          </p:cNvPr>
          <p:cNvSpPr>
            <a:spLocks noGrp="1"/>
          </p:cNvSpPr>
          <p:nvPr>
            <p:ph type="ftr" sz="quarter" idx="11"/>
          </p:nvPr>
        </p:nvSpPr>
        <p:spPr/>
        <p:txBody>
          <a:bodyPr/>
          <a:lstStyle/>
          <a:p>
            <a:endParaRPr lang="LID4096"/>
          </a:p>
        </p:txBody>
      </p:sp>
      <p:sp>
        <p:nvSpPr>
          <p:cNvPr id="7" name="Foliennummernplatzhalter 6">
            <a:extLst>
              <a:ext uri="{FF2B5EF4-FFF2-40B4-BE49-F238E27FC236}">
                <a16:creationId xmlns:a16="http://schemas.microsoft.com/office/drawing/2014/main" id="{9E3D1665-B27F-4574-802F-EC991489D2E8}"/>
              </a:ext>
            </a:extLst>
          </p:cNvPr>
          <p:cNvSpPr>
            <a:spLocks noGrp="1"/>
          </p:cNvSpPr>
          <p:nvPr>
            <p:ph type="sldNum" sz="quarter" idx="12"/>
          </p:nvPr>
        </p:nvSpPr>
        <p:spPr/>
        <p:txBody>
          <a:bodyPr/>
          <a:lstStyle/>
          <a:p>
            <a:fld id="{2EAA920B-3D24-4163-BF30-8DF5E59AE904}" type="slidenum">
              <a:rPr lang="LID4096" smtClean="0"/>
              <a:t>‹Nr.›</a:t>
            </a:fld>
            <a:endParaRPr lang="LID4096"/>
          </a:p>
        </p:txBody>
      </p:sp>
    </p:spTree>
    <p:extLst>
      <p:ext uri="{BB962C8B-B14F-4D97-AF65-F5344CB8AC3E}">
        <p14:creationId xmlns:p14="http://schemas.microsoft.com/office/powerpoint/2010/main" val="1191215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EDFEF0-4B82-47E4-9883-9497B2B9AD00}"/>
              </a:ext>
            </a:extLst>
          </p:cNvPr>
          <p:cNvSpPr>
            <a:spLocks noGrp="1"/>
          </p:cNvSpPr>
          <p:nvPr>
            <p:ph type="title"/>
          </p:nvPr>
        </p:nvSpPr>
        <p:spPr>
          <a:xfrm>
            <a:off x="839788" y="365125"/>
            <a:ext cx="10515600" cy="1325563"/>
          </a:xfrm>
        </p:spPr>
        <p:txBody>
          <a:bodyPr/>
          <a:lstStyle/>
          <a:p>
            <a:r>
              <a:rPr lang="de-DE"/>
              <a:t>Mastertitelformat bearbeiten</a:t>
            </a:r>
            <a:endParaRPr lang="LID4096"/>
          </a:p>
        </p:txBody>
      </p:sp>
      <p:sp>
        <p:nvSpPr>
          <p:cNvPr id="3" name="Textplatzhalter 2">
            <a:extLst>
              <a:ext uri="{FF2B5EF4-FFF2-40B4-BE49-F238E27FC236}">
                <a16:creationId xmlns:a16="http://schemas.microsoft.com/office/drawing/2014/main" id="{9961BF02-794B-415A-A482-A90B28482A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2046244D-3068-4C59-B4E0-129CCBA1CF4D}"/>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LID4096"/>
          </a:p>
        </p:txBody>
      </p:sp>
      <p:sp>
        <p:nvSpPr>
          <p:cNvPr id="5" name="Textplatzhalter 4">
            <a:extLst>
              <a:ext uri="{FF2B5EF4-FFF2-40B4-BE49-F238E27FC236}">
                <a16:creationId xmlns:a16="http://schemas.microsoft.com/office/drawing/2014/main" id="{363B9204-CFF4-4122-9928-732EB80B09A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B847B85E-F230-4FFD-9BA5-BA6D75FCF626}"/>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LID4096"/>
          </a:p>
        </p:txBody>
      </p:sp>
      <p:sp>
        <p:nvSpPr>
          <p:cNvPr id="7" name="Datumsplatzhalter 6">
            <a:extLst>
              <a:ext uri="{FF2B5EF4-FFF2-40B4-BE49-F238E27FC236}">
                <a16:creationId xmlns:a16="http://schemas.microsoft.com/office/drawing/2014/main" id="{F5F0F0E3-92CA-448F-A414-C41C2416D7FE}"/>
              </a:ext>
            </a:extLst>
          </p:cNvPr>
          <p:cNvSpPr>
            <a:spLocks noGrp="1"/>
          </p:cNvSpPr>
          <p:nvPr>
            <p:ph type="dt" sz="half" idx="10"/>
          </p:nvPr>
        </p:nvSpPr>
        <p:spPr/>
        <p:txBody>
          <a:bodyPr/>
          <a:lstStyle/>
          <a:p>
            <a:fld id="{E69474D5-2231-47B6-959C-37DE8D4ED8BC}" type="datetime1">
              <a:rPr lang="LID4096" smtClean="0"/>
              <a:t>03/27/2024</a:t>
            </a:fld>
            <a:endParaRPr lang="LID4096"/>
          </a:p>
        </p:txBody>
      </p:sp>
      <p:sp>
        <p:nvSpPr>
          <p:cNvPr id="8" name="Fußzeilenplatzhalter 7">
            <a:extLst>
              <a:ext uri="{FF2B5EF4-FFF2-40B4-BE49-F238E27FC236}">
                <a16:creationId xmlns:a16="http://schemas.microsoft.com/office/drawing/2014/main" id="{95536322-8D52-4C49-8FBE-5CF17FB05E36}"/>
              </a:ext>
            </a:extLst>
          </p:cNvPr>
          <p:cNvSpPr>
            <a:spLocks noGrp="1"/>
          </p:cNvSpPr>
          <p:nvPr>
            <p:ph type="ftr" sz="quarter" idx="11"/>
          </p:nvPr>
        </p:nvSpPr>
        <p:spPr/>
        <p:txBody>
          <a:bodyPr/>
          <a:lstStyle/>
          <a:p>
            <a:endParaRPr lang="LID4096"/>
          </a:p>
        </p:txBody>
      </p:sp>
      <p:sp>
        <p:nvSpPr>
          <p:cNvPr id="9" name="Foliennummernplatzhalter 8">
            <a:extLst>
              <a:ext uri="{FF2B5EF4-FFF2-40B4-BE49-F238E27FC236}">
                <a16:creationId xmlns:a16="http://schemas.microsoft.com/office/drawing/2014/main" id="{DCB0FE96-A3AF-4D5E-A6E6-897F8644EF8C}"/>
              </a:ext>
            </a:extLst>
          </p:cNvPr>
          <p:cNvSpPr>
            <a:spLocks noGrp="1"/>
          </p:cNvSpPr>
          <p:nvPr>
            <p:ph type="sldNum" sz="quarter" idx="12"/>
          </p:nvPr>
        </p:nvSpPr>
        <p:spPr/>
        <p:txBody>
          <a:bodyPr/>
          <a:lstStyle/>
          <a:p>
            <a:fld id="{2EAA920B-3D24-4163-BF30-8DF5E59AE904}" type="slidenum">
              <a:rPr lang="LID4096" smtClean="0"/>
              <a:t>‹Nr.›</a:t>
            </a:fld>
            <a:endParaRPr lang="LID4096"/>
          </a:p>
        </p:txBody>
      </p:sp>
    </p:spTree>
    <p:extLst>
      <p:ext uri="{BB962C8B-B14F-4D97-AF65-F5344CB8AC3E}">
        <p14:creationId xmlns:p14="http://schemas.microsoft.com/office/powerpoint/2010/main" val="24614447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BBC984A-B02C-4CBD-9416-7A0706CD2713}"/>
              </a:ext>
            </a:extLst>
          </p:cNvPr>
          <p:cNvSpPr>
            <a:spLocks noGrp="1"/>
          </p:cNvSpPr>
          <p:nvPr>
            <p:ph type="title"/>
          </p:nvPr>
        </p:nvSpPr>
        <p:spPr/>
        <p:txBody>
          <a:bodyPr/>
          <a:lstStyle/>
          <a:p>
            <a:r>
              <a:rPr lang="de-DE"/>
              <a:t>Mastertitelformat bearbeiten</a:t>
            </a:r>
            <a:endParaRPr lang="LID4096"/>
          </a:p>
        </p:txBody>
      </p:sp>
      <p:sp>
        <p:nvSpPr>
          <p:cNvPr id="3" name="Datumsplatzhalter 2">
            <a:extLst>
              <a:ext uri="{FF2B5EF4-FFF2-40B4-BE49-F238E27FC236}">
                <a16:creationId xmlns:a16="http://schemas.microsoft.com/office/drawing/2014/main" id="{20F43281-A63F-4795-BC27-22F92CF9BE8E}"/>
              </a:ext>
            </a:extLst>
          </p:cNvPr>
          <p:cNvSpPr>
            <a:spLocks noGrp="1"/>
          </p:cNvSpPr>
          <p:nvPr>
            <p:ph type="dt" sz="half" idx="10"/>
          </p:nvPr>
        </p:nvSpPr>
        <p:spPr/>
        <p:txBody>
          <a:bodyPr/>
          <a:lstStyle/>
          <a:p>
            <a:fld id="{5E09B03F-CFBF-435A-B2DA-1A7324C913D6}" type="datetime1">
              <a:rPr lang="LID4096" smtClean="0"/>
              <a:t>03/27/2024</a:t>
            </a:fld>
            <a:endParaRPr lang="LID4096"/>
          </a:p>
        </p:txBody>
      </p:sp>
      <p:sp>
        <p:nvSpPr>
          <p:cNvPr id="4" name="Fußzeilenplatzhalter 3">
            <a:extLst>
              <a:ext uri="{FF2B5EF4-FFF2-40B4-BE49-F238E27FC236}">
                <a16:creationId xmlns:a16="http://schemas.microsoft.com/office/drawing/2014/main" id="{5F007202-1C7C-4B6F-98B0-F737049AA1A4}"/>
              </a:ext>
            </a:extLst>
          </p:cNvPr>
          <p:cNvSpPr>
            <a:spLocks noGrp="1"/>
          </p:cNvSpPr>
          <p:nvPr>
            <p:ph type="ftr" sz="quarter" idx="11"/>
          </p:nvPr>
        </p:nvSpPr>
        <p:spPr/>
        <p:txBody>
          <a:bodyPr/>
          <a:lstStyle/>
          <a:p>
            <a:endParaRPr lang="LID4096"/>
          </a:p>
        </p:txBody>
      </p:sp>
      <p:sp>
        <p:nvSpPr>
          <p:cNvPr id="5" name="Foliennummernplatzhalter 4">
            <a:extLst>
              <a:ext uri="{FF2B5EF4-FFF2-40B4-BE49-F238E27FC236}">
                <a16:creationId xmlns:a16="http://schemas.microsoft.com/office/drawing/2014/main" id="{10E56A5B-25BA-43A2-9355-2D33657773A8}"/>
              </a:ext>
            </a:extLst>
          </p:cNvPr>
          <p:cNvSpPr>
            <a:spLocks noGrp="1"/>
          </p:cNvSpPr>
          <p:nvPr>
            <p:ph type="sldNum" sz="quarter" idx="12"/>
          </p:nvPr>
        </p:nvSpPr>
        <p:spPr/>
        <p:txBody>
          <a:bodyPr/>
          <a:lstStyle/>
          <a:p>
            <a:fld id="{2EAA920B-3D24-4163-BF30-8DF5E59AE904}" type="slidenum">
              <a:rPr lang="LID4096" smtClean="0"/>
              <a:t>‹Nr.›</a:t>
            </a:fld>
            <a:endParaRPr lang="LID4096"/>
          </a:p>
        </p:txBody>
      </p:sp>
    </p:spTree>
    <p:extLst>
      <p:ext uri="{BB962C8B-B14F-4D97-AF65-F5344CB8AC3E}">
        <p14:creationId xmlns:p14="http://schemas.microsoft.com/office/powerpoint/2010/main" val="2808306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A3B1D09A-9A84-4D88-AE7E-53DA466234D4}"/>
              </a:ext>
            </a:extLst>
          </p:cNvPr>
          <p:cNvSpPr>
            <a:spLocks noGrp="1"/>
          </p:cNvSpPr>
          <p:nvPr>
            <p:ph type="dt" sz="half" idx="10"/>
          </p:nvPr>
        </p:nvSpPr>
        <p:spPr/>
        <p:txBody>
          <a:bodyPr/>
          <a:lstStyle/>
          <a:p>
            <a:fld id="{F1DD8B3C-1D55-4D80-8F12-628D73E30D7A}" type="datetime1">
              <a:rPr lang="LID4096" smtClean="0"/>
              <a:t>03/27/2024</a:t>
            </a:fld>
            <a:endParaRPr lang="LID4096"/>
          </a:p>
        </p:txBody>
      </p:sp>
      <p:sp>
        <p:nvSpPr>
          <p:cNvPr id="3" name="Fußzeilenplatzhalter 2">
            <a:extLst>
              <a:ext uri="{FF2B5EF4-FFF2-40B4-BE49-F238E27FC236}">
                <a16:creationId xmlns:a16="http://schemas.microsoft.com/office/drawing/2014/main" id="{418FC99A-84C6-4D8C-B4DA-2A61FD2C5DAD}"/>
              </a:ext>
            </a:extLst>
          </p:cNvPr>
          <p:cNvSpPr>
            <a:spLocks noGrp="1"/>
          </p:cNvSpPr>
          <p:nvPr>
            <p:ph type="ftr" sz="quarter" idx="11"/>
          </p:nvPr>
        </p:nvSpPr>
        <p:spPr/>
        <p:txBody>
          <a:bodyPr/>
          <a:lstStyle/>
          <a:p>
            <a:endParaRPr lang="LID4096"/>
          </a:p>
        </p:txBody>
      </p:sp>
      <p:sp>
        <p:nvSpPr>
          <p:cNvPr id="4" name="Foliennummernplatzhalter 3">
            <a:extLst>
              <a:ext uri="{FF2B5EF4-FFF2-40B4-BE49-F238E27FC236}">
                <a16:creationId xmlns:a16="http://schemas.microsoft.com/office/drawing/2014/main" id="{7554AD58-A540-43DC-AB60-928303250ED1}"/>
              </a:ext>
            </a:extLst>
          </p:cNvPr>
          <p:cNvSpPr>
            <a:spLocks noGrp="1"/>
          </p:cNvSpPr>
          <p:nvPr>
            <p:ph type="sldNum" sz="quarter" idx="12"/>
          </p:nvPr>
        </p:nvSpPr>
        <p:spPr/>
        <p:txBody>
          <a:bodyPr/>
          <a:lstStyle/>
          <a:p>
            <a:fld id="{2EAA920B-3D24-4163-BF30-8DF5E59AE904}" type="slidenum">
              <a:rPr lang="LID4096" smtClean="0"/>
              <a:t>‹Nr.›</a:t>
            </a:fld>
            <a:endParaRPr lang="LID4096"/>
          </a:p>
        </p:txBody>
      </p:sp>
    </p:spTree>
    <p:extLst>
      <p:ext uri="{BB962C8B-B14F-4D97-AF65-F5344CB8AC3E}">
        <p14:creationId xmlns:p14="http://schemas.microsoft.com/office/powerpoint/2010/main" val="30823293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389AB-664A-4D9D-9201-7609F566DD54}"/>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LID4096"/>
          </a:p>
        </p:txBody>
      </p:sp>
      <p:sp>
        <p:nvSpPr>
          <p:cNvPr id="3" name="Inhaltsplatzhalter 2">
            <a:extLst>
              <a:ext uri="{FF2B5EF4-FFF2-40B4-BE49-F238E27FC236}">
                <a16:creationId xmlns:a16="http://schemas.microsoft.com/office/drawing/2014/main" id="{06092A15-CB6A-47DC-A645-20BAF7CEE0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LID4096"/>
          </a:p>
        </p:txBody>
      </p:sp>
      <p:sp>
        <p:nvSpPr>
          <p:cNvPr id="4" name="Textplatzhalter 3">
            <a:extLst>
              <a:ext uri="{FF2B5EF4-FFF2-40B4-BE49-F238E27FC236}">
                <a16:creationId xmlns:a16="http://schemas.microsoft.com/office/drawing/2014/main" id="{CA3817E9-D8C5-4278-9DD5-173F029A5C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5D522B51-C3AA-4E66-8903-4695F723897E}"/>
              </a:ext>
            </a:extLst>
          </p:cNvPr>
          <p:cNvSpPr>
            <a:spLocks noGrp="1"/>
          </p:cNvSpPr>
          <p:nvPr>
            <p:ph type="dt" sz="half" idx="10"/>
          </p:nvPr>
        </p:nvSpPr>
        <p:spPr/>
        <p:txBody>
          <a:bodyPr/>
          <a:lstStyle/>
          <a:p>
            <a:fld id="{A5BB174A-77C8-4DF1-945D-40FB50564710}" type="datetime1">
              <a:rPr lang="LID4096" smtClean="0"/>
              <a:t>03/27/2024</a:t>
            </a:fld>
            <a:endParaRPr lang="LID4096"/>
          </a:p>
        </p:txBody>
      </p:sp>
      <p:sp>
        <p:nvSpPr>
          <p:cNvPr id="6" name="Fußzeilenplatzhalter 5">
            <a:extLst>
              <a:ext uri="{FF2B5EF4-FFF2-40B4-BE49-F238E27FC236}">
                <a16:creationId xmlns:a16="http://schemas.microsoft.com/office/drawing/2014/main" id="{72740CEF-C7AB-4256-A64F-87CD7042DEAE}"/>
              </a:ext>
            </a:extLst>
          </p:cNvPr>
          <p:cNvSpPr>
            <a:spLocks noGrp="1"/>
          </p:cNvSpPr>
          <p:nvPr>
            <p:ph type="ftr" sz="quarter" idx="11"/>
          </p:nvPr>
        </p:nvSpPr>
        <p:spPr/>
        <p:txBody>
          <a:bodyPr/>
          <a:lstStyle/>
          <a:p>
            <a:endParaRPr lang="LID4096"/>
          </a:p>
        </p:txBody>
      </p:sp>
      <p:sp>
        <p:nvSpPr>
          <p:cNvPr id="7" name="Foliennummernplatzhalter 6">
            <a:extLst>
              <a:ext uri="{FF2B5EF4-FFF2-40B4-BE49-F238E27FC236}">
                <a16:creationId xmlns:a16="http://schemas.microsoft.com/office/drawing/2014/main" id="{FC901A36-12CA-42ED-A3B7-6A8C363DCC0C}"/>
              </a:ext>
            </a:extLst>
          </p:cNvPr>
          <p:cNvSpPr>
            <a:spLocks noGrp="1"/>
          </p:cNvSpPr>
          <p:nvPr>
            <p:ph type="sldNum" sz="quarter" idx="12"/>
          </p:nvPr>
        </p:nvSpPr>
        <p:spPr/>
        <p:txBody>
          <a:bodyPr/>
          <a:lstStyle/>
          <a:p>
            <a:fld id="{2EAA920B-3D24-4163-BF30-8DF5E59AE904}" type="slidenum">
              <a:rPr lang="LID4096" smtClean="0"/>
              <a:t>‹Nr.›</a:t>
            </a:fld>
            <a:endParaRPr lang="LID4096"/>
          </a:p>
        </p:txBody>
      </p:sp>
    </p:spTree>
    <p:extLst>
      <p:ext uri="{BB962C8B-B14F-4D97-AF65-F5344CB8AC3E}">
        <p14:creationId xmlns:p14="http://schemas.microsoft.com/office/powerpoint/2010/main" val="24693346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F44D89C-C75B-4B52-BFC8-75D3A14048B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LID4096"/>
          </a:p>
        </p:txBody>
      </p:sp>
      <p:sp>
        <p:nvSpPr>
          <p:cNvPr id="3" name="Bildplatzhalter 2">
            <a:extLst>
              <a:ext uri="{FF2B5EF4-FFF2-40B4-BE49-F238E27FC236}">
                <a16:creationId xmlns:a16="http://schemas.microsoft.com/office/drawing/2014/main" id="{C7349446-D2A8-4A4D-A34C-6B35C4C181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LID4096"/>
          </a:p>
        </p:txBody>
      </p:sp>
      <p:sp>
        <p:nvSpPr>
          <p:cNvPr id="4" name="Textplatzhalter 3">
            <a:extLst>
              <a:ext uri="{FF2B5EF4-FFF2-40B4-BE49-F238E27FC236}">
                <a16:creationId xmlns:a16="http://schemas.microsoft.com/office/drawing/2014/main" id="{03373811-8F5A-4966-90D8-23D8A09E91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143EE30A-2C39-4D8E-A83D-DFAC3BA8C373}"/>
              </a:ext>
            </a:extLst>
          </p:cNvPr>
          <p:cNvSpPr>
            <a:spLocks noGrp="1"/>
          </p:cNvSpPr>
          <p:nvPr>
            <p:ph type="dt" sz="half" idx="10"/>
          </p:nvPr>
        </p:nvSpPr>
        <p:spPr/>
        <p:txBody>
          <a:bodyPr/>
          <a:lstStyle/>
          <a:p>
            <a:fld id="{ACDB8E3E-80EA-4644-A9B9-EDFF00352DF7}" type="datetime1">
              <a:rPr lang="LID4096" smtClean="0"/>
              <a:t>03/27/2024</a:t>
            </a:fld>
            <a:endParaRPr lang="LID4096"/>
          </a:p>
        </p:txBody>
      </p:sp>
      <p:sp>
        <p:nvSpPr>
          <p:cNvPr id="6" name="Fußzeilenplatzhalter 5">
            <a:extLst>
              <a:ext uri="{FF2B5EF4-FFF2-40B4-BE49-F238E27FC236}">
                <a16:creationId xmlns:a16="http://schemas.microsoft.com/office/drawing/2014/main" id="{A55979F2-5293-4442-BF6A-3824AB1805BA}"/>
              </a:ext>
            </a:extLst>
          </p:cNvPr>
          <p:cNvSpPr>
            <a:spLocks noGrp="1"/>
          </p:cNvSpPr>
          <p:nvPr>
            <p:ph type="ftr" sz="quarter" idx="11"/>
          </p:nvPr>
        </p:nvSpPr>
        <p:spPr/>
        <p:txBody>
          <a:bodyPr/>
          <a:lstStyle/>
          <a:p>
            <a:endParaRPr lang="LID4096"/>
          </a:p>
        </p:txBody>
      </p:sp>
      <p:sp>
        <p:nvSpPr>
          <p:cNvPr id="7" name="Foliennummernplatzhalter 6">
            <a:extLst>
              <a:ext uri="{FF2B5EF4-FFF2-40B4-BE49-F238E27FC236}">
                <a16:creationId xmlns:a16="http://schemas.microsoft.com/office/drawing/2014/main" id="{C784CFAE-538B-49E6-8BF9-8F18B6DB22C3}"/>
              </a:ext>
            </a:extLst>
          </p:cNvPr>
          <p:cNvSpPr>
            <a:spLocks noGrp="1"/>
          </p:cNvSpPr>
          <p:nvPr>
            <p:ph type="sldNum" sz="quarter" idx="12"/>
          </p:nvPr>
        </p:nvSpPr>
        <p:spPr/>
        <p:txBody>
          <a:bodyPr/>
          <a:lstStyle/>
          <a:p>
            <a:fld id="{2EAA920B-3D24-4163-BF30-8DF5E59AE904}" type="slidenum">
              <a:rPr lang="LID4096" smtClean="0"/>
              <a:t>‹Nr.›</a:t>
            </a:fld>
            <a:endParaRPr lang="LID4096"/>
          </a:p>
        </p:txBody>
      </p:sp>
    </p:spTree>
    <p:extLst>
      <p:ext uri="{BB962C8B-B14F-4D97-AF65-F5344CB8AC3E}">
        <p14:creationId xmlns:p14="http://schemas.microsoft.com/office/powerpoint/2010/main" val="5656858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ECAA9D72-8677-450F-96A8-2D9A45CE5E3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LID4096"/>
          </a:p>
        </p:txBody>
      </p:sp>
      <p:sp>
        <p:nvSpPr>
          <p:cNvPr id="3" name="Textplatzhalter 2">
            <a:extLst>
              <a:ext uri="{FF2B5EF4-FFF2-40B4-BE49-F238E27FC236}">
                <a16:creationId xmlns:a16="http://schemas.microsoft.com/office/drawing/2014/main" id="{BEA08ED0-4F2C-43C7-B392-F7AD835D896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LID4096"/>
          </a:p>
        </p:txBody>
      </p:sp>
      <p:sp>
        <p:nvSpPr>
          <p:cNvPr id="4" name="Datumsplatzhalter 3">
            <a:extLst>
              <a:ext uri="{FF2B5EF4-FFF2-40B4-BE49-F238E27FC236}">
                <a16:creationId xmlns:a16="http://schemas.microsoft.com/office/drawing/2014/main" id="{74B8AA86-E31E-4CC1-B19D-C87C20A3D0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B98612-48E1-4E8F-A430-66E22BCE7626}" type="datetime1">
              <a:rPr lang="LID4096" smtClean="0"/>
              <a:t>03/27/2024</a:t>
            </a:fld>
            <a:endParaRPr lang="LID4096"/>
          </a:p>
        </p:txBody>
      </p:sp>
      <p:sp>
        <p:nvSpPr>
          <p:cNvPr id="5" name="Fußzeilenplatzhalter 4">
            <a:extLst>
              <a:ext uri="{FF2B5EF4-FFF2-40B4-BE49-F238E27FC236}">
                <a16:creationId xmlns:a16="http://schemas.microsoft.com/office/drawing/2014/main" id="{C0576809-A92D-4751-94DA-A7C09A9CBE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LID4096"/>
          </a:p>
        </p:txBody>
      </p:sp>
      <p:sp>
        <p:nvSpPr>
          <p:cNvPr id="6" name="Foliennummernplatzhalter 5">
            <a:extLst>
              <a:ext uri="{FF2B5EF4-FFF2-40B4-BE49-F238E27FC236}">
                <a16:creationId xmlns:a16="http://schemas.microsoft.com/office/drawing/2014/main" id="{BB6486D5-B751-4E3C-A713-6D6D7B676AB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AA920B-3D24-4163-BF30-8DF5E59AE904}" type="slidenum">
              <a:rPr lang="LID4096" smtClean="0"/>
              <a:t>‹Nr.›</a:t>
            </a:fld>
            <a:endParaRPr lang="LID4096"/>
          </a:p>
        </p:txBody>
      </p:sp>
    </p:spTree>
    <p:extLst>
      <p:ext uri="{BB962C8B-B14F-4D97-AF65-F5344CB8AC3E}">
        <p14:creationId xmlns:p14="http://schemas.microsoft.com/office/powerpoint/2010/main" val="21405457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image" Target="../media/image11.svg"/></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3.jpeg"/><Relationship Id="rId7"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19.png"/><Relationship Id="rId4" Type="http://schemas.openxmlformats.org/officeDocument/2006/relationships/image" Target="../media/image18.png"/></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1.png"/></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2.png"/><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1">
            <a:extLst>
              <a:ext uri="{FF2B5EF4-FFF2-40B4-BE49-F238E27FC236}">
                <a16:creationId xmlns:a16="http://schemas.microsoft.com/office/drawing/2014/main" id="{53261F29-7527-4A60-A4C8-F77E4B4E3EC1}"/>
              </a:ext>
            </a:extLst>
          </p:cNvPr>
          <p:cNvSpPr txBox="1"/>
          <p:nvPr/>
        </p:nvSpPr>
        <p:spPr>
          <a:xfrm>
            <a:off x="1097281" y="1927685"/>
            <a:ext cx="9664030" cy="2585323"/>
          </a:xfrm>
          <a:prstGeom prst="rect">
            <a:avLst/>
          </a:prstGeom>
          <a:noFill/>
        </p:spPr>
        <p:txBody>
          <a:bodyPr wrap="square" rtlCol="0">
            <a:spAutoFit/>
          </a:bodyPr>
          <a:lstStyle/>
          <a:p>
            <a:pPr algn="ctr"/>
            <a:r>
              <a:rPr lang="de-DE" sz="5400" b="1" dirty="0">
                <a:solidFill>
                  <a:srgbClr val="002060"/>
                </a:solidFill>
              </a:rPr>
              <a:t>Künstliche Intelligenz </a:t>
            </a:r>
          </a:p>
          <a:p>
            <a:pPr algn="ctr"/>
            <a:r>
              <a:rPr lang="de-DE" sz="5400" dirty="0">
                <a:solidFill>
                  <a:srgbClr val="002060"/>
                </a:solidFill>
              </a:rPr>
              <a:t> </a:t>
            </a:r>
          </a:p>
          <a:p>
            <a:pPr algn="ctr"/>
            <a:r>
              <a:rPr lang="de-DE" sz="3600" dirty="0">
                <a:solidFill>
                  <a:schemeClr val="accent5">
                    <a:lumMod val="50000"/>
                  </a:schemeClr>
                </a:solidFill>
              </a:rPr>
              <a:t>&amp;</a:t>
            </a:r>
            <a:r>
              <a:rPr lang="de-DE" sz="4800" dirty="0">
                <a:solidFill>
                  <a:schemeClr val="accent5">
                    <a:lumMod val="50000"/>
                  </a:schemeClr>
                </a:solidFill>
              </a:rPr>
              <a:t> Faltung (</a:t>
            </a:r>
            <a:r>
              <a:rPr lang="de-DE" sz="4800" dirty="0" err="1">
                <a:solidFill>
                  <a:schemeClr val="accent5">
                    <a:lumMod val="50000"/>
                  </a:schemeClr>
                </a:solidFill>
              </a:rPr>
              <a:t>Konvolution</a:t>
            </a:r>
            <a:r>
              <a:rPr lang="de-DE" sz="4800" dirty="0">
                <a:solidFill>
                  <a:schemeClr val="accent5">
                    <a:lumMod val="50000"/>
                  </a:schemeClr>
                </a:solidFill>
              </a:rPr>
              <a:t>)</a:t>
            </a:r>
            <a:endParaRPr lang="LID4096" sz="4800" dirty="0">
              <a:solidFill>
                <a:schemeClr val="accent5">
                  <a:lumMod val="50000"/>
                </a:schemeClr>
              </a:solidFill>
            </a:endParaRPr>
          </a:p>
        </p:txBody>
      </p:sp>
      <p:pic>
        <p:nvPicPr>
          <p:cNvPr id="3" name="Grafik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117" y="223235"/>
            <a:ext cx="1503265" cy="601306"/>
          </a:xfrm>
          <a:prstGeom prst="rect">
            <a:avLst/>
          </a:prstGeom>
        </p:spPr>
      </p:pic>
      <p:pic>
        <p:nvPicPr>
          <p:cNvPr id="4" name="Grafik 3"/>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936605" y="68012"/>
            <a:ext cx="1457476" cy="756529"/>
          </a:xfrm>
          <a:prstGeom prst="rect">
            <a:avLst/>
          </a:prstGeom>
        </p:spPr>
      </p:pic>
      <p:sp>
        <p:nvSpPr>
          <p:cNvPr id="5" name="Textfeld 4"/>
          <p:cNvSpPr txBox="1"/>
          <p:nvPr/>
        </p:nvSpPr>
        <p:spPr>
          <a:xfrm>
            <a:off x="8959362" y="5796704"/>
            <a:ext cx="2886990" cy="369332"/>
          </a:xfrm>
          <a:prstGeom prst="rect">
            <a:avLst/>
          </a:prstGeom>
          <a:noFill/>
        </p:spPr>
        <p:txBody>
          <a:bodyPr wrap="square" rtlCol="0">
            <a:spAutoFit/>
          </a:bodyPr>
          <a:lstStyle/>
          <a:p>
            <a:r>
              <a:rPr lang="de-DE" dirty="0">
                <a:solidFill>
                  <a:srgbClr val="002060"/>
                </a:solidFill>
              </a:rPr>
              <a:t>SD62-1	 </a:t>
            </a:r>
            <a:r>
              <a:rPr lang="de-DE" dirty="0" smtClean="0">
                <a:solidFill>
                  <a:srgbClr val="002060"/>
                </a:solidFill>
              </a:rPr>
              <a:t>Dr. Lingquan </a:t>
            </a:r>
            <a:r>
              <a:rPr lang="de-DE" dirty="0">
                <a:solidFill>
                  <a:srgbClr val="002060"/>
                </a:solidFill>
              </a:rPr>
              <a:t>Zhao</a:t>
            </a:r>
            <a:endParaRPr lang="de-DE" i="1" dirty="0">
              <a:solidFill>
                <a:srgbClr val="002060"/>
              </a:solidFill>
            </a:endParaRPr>
          </a:p>
        </p:txBody>
      </p:sp>
      <p:sp>
        <p:nvSpPr>
          <p:cNvPr id="7" name="Textfeld 6"/>
          <p:cNvSpPr txBox="1"/>
          <p:nvPr/>
        </p:nvSpPr>
        <p:spPr>
          <a:xfrm>
            <a:off x="10660098" y="6231939"/>
            <a:ext cx="1253578" cy="338554"/>
          </a:xfrm>
          <a:prstGeom prst="rect">
            <a:avLst/>
          </a:prstGeom>
          <a:noFill/>
        </p:spPr>
        <p:txBody>
          <a:bodyPr wrap="square" rtlCol="0">
            <a:spAutoFit/>
          </a:bodyPr>
          <a:lstStyle/>
          <a:p>
            <a:r>
              <a:rPr lang="de-DE" sz="1600" dirty="0">
                <a:solidFill>
                  <a:srgbClr val="002060"/>
                </a:solidFill>
              </a:rPr>
              <a:t>24.01.2024</a:t>
            </a:r>
            <a:endParaRPr lang="de-DE" sz="1600" i="1" dirty="0">
              <a:solidFill>
                <a:srgbClr val="002060"/>
              </a:solidFill>
            </a:endParaRPr>
          </a:p>
        </p:txBody>
      </p:sp>
    </p:spTree>
    <p:extLst>
      <p:ext uri="{BB962C8B-B14F-4D97-AF65-F5344CB8AC3E}">
        <p14:creationId xmlns:p14="http://schemas.microsoft.com/office/powerpoint/2010/main" val="396516888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6" name="Textfeld 5"/>
          <p:cNvSpPr txBox="1"/>
          <p:nvPr/>
        </p:nvSpPr>
        <p:spPr>
          <a:xfrm>
            <a:off x="3089709" y="693020"/>
            <a:ext cx="3773103" cy="461665"/>
          </a:xfrm>
          <a:prstGeom prst="rect">
            <a:avLst/>
          </a:prstGeom>
          <a:noFill/>
        </p:spPr>
        <p:txBody>
          <a:bodyPr wrap="square" rtlCol="0">
            <a:spAutoFit/>
          </a:bodyPr>
          <a:lstStyle/>
          <a:p>
            <a:r>
              <a:rPr lang="de-DE" sz="2400" b="1" dirty="0">
                <a:solidFill>
                  <a:srgbClr val="002060"/>
                </a:solidFill>
              </a:rPr>
              <a:t>Künstliche Intelligenz</a:t>
            </a:r>
          </a:p>
        </p:txBody>
      </p:sp>
      <p:sp>
        <p:nvSpPr>
          <p:cNvPr id="2" name="Textfeld 1">
            <a:extLst>
              <a:ext uri="{FF2B5EF4-FFF2-40B4-BE49-F238E27FC236}">
                <a16:creationId xmlns:a16="http://schemas.microsoft.com/office/drawing/2014/main" id="{E105F013-6A4D-4808-BECB-AA14A7CD7DDC}"/>
              </a:ext>
            </a:extLst>
          </p:cNvPr>
          <p:cNvSpPr txBox="1"/>
          <p:nvPr/>
        </p:nvSpPr>
        <p:spPr>
          <a:xfrm>
            <a:off x="2700000" y="1441174"/>
            <a:ext cx="7200000" cy="3970318"/>
          </a:xfrm>
          <a:prstGeom prst="rect">
            <a:avLst/>
          </a:prstGeom>
          <a:noFill/>
        </p:spPr>
        <p:txBody>
          <a:bodyPr wrap="square" rtlCol="0">
            <a:spAutoFit/>
          </a:bodyPr>
          <a:lstStyle/>
          <a:p>
            <a:r>
              <a:rPr lang="en-US" b="1" dirty="0" smtClean="0">
                <a:solidFill>
                  <a:srgbClr val="002060"/>
                </a:solidFill>
                <a:effectLst>
                  <a:outerShdw blurRad="38100" dist="38100" dir="2700000" algn="tl">
                    <a:srgbClr val="000000">
                      <a:alpha val="43137"/>
                    </a:srgbClr>
                  </a:outerShdw>
                </a:effectLst>
              </a:rPr>
              <a:t>Mensch</a:t>
            </a:r>
            <a:r>
              <a:rPr lang="en-US" b="1" dirty="0" smtClean="0">
                <a:solidFill>
                  <a:srgbClr val="002060"/>
                </a:solidFill>
              </a:rPr>
              <a:t> vs. </a:t>
            </a:r>
            <a:r>
              <a:rPr lang="en-US" b="1" dirty="0" err="1" smtClean="0">
                <a:solidFill>
                  <a:srgbClr val="002060"/>
                </a:solidFill>
              </a:rPr>
              <a:t>Rationalität</a:t>
            </a:r>
            <a:r>
              <a:rPr lang="en-US" b="1" dirty="0" smtClean="0">
                <a:solidFill>
                  <a:srgbClr val="002060"/>
                </a:solidFill>
              </a:rPr>
              <a:t> / </a:t>
            </a:r>
            <a:r>
              <a:rPr lang="en-US" b="1" dirty="0" err="1" smtClean="0">
                <a:solidFill>
                  <a:srgbClr val="002060"/>
                </a:solidFill>
              </a:rPr>
              <a:t>Denken</a:t>
            </a:r>
            <a:r>
              <a:rPr lang="en-US" b="1" dirty="0" smtClean="0">
                <a:solidFill>
                  <a:srgbClr val="002060"/>
                </a:solidFill>
              </a:rPr>
              <a:t> vs. </a:t>
            </a:r>
            <a:r>
              <a:rPr lang="en-US" b="1" dirty="0" err="1" smtClean="0">
                <a:solidFill>
                  <a:srgbClr val="002060"/>
                </a:solidFill>
                <a:effectLst>
                  <a:outerShdw blurRad="38100" dist="38100" dir="2700000" algn="tl">
                    <a:srgbClr val="000000">
                      <a:alpha val="43137"/>
                    </a:srgbClr>
                  </a:outerShdw>
                </a:effectLst>
              </a:rPr>
              <a:t>Verhalten</a:t>
            </a:r>
            <a:endParaRPr lang="en-US" b="1" dirty="0">
              <a:solidFill>
                <a:srgbClr val="002060"/>
              </a:solidFill>
              <a:effectLst>
                <a:outerShdw blurRad="38100" dist="38100" dir="2700000" algn="tl">
                  <a:srgbClr val="000000">
                    <a:alpha val="43137"/>
                  </a:srgbClr>
                </a:outerShdw>
              </a:effectLst>
            </a:endParaRPr>
          </a:p>
          <a:p>
            <a:endParaRPr lang="de-DE" dirty="0">
              <a:solidFill>
                <a:srgbClr val="002060"/>
              </a:solidFill>
            </a:endParaRPr>
          </a:p>
          <a:p>
            <a:pPr marL="285750" indent="-285750">
              <a:buFont typeface="Arial" panose="020B0604020202020204" pitchFamily="34" charset="0"/>
              <a:buChar char="•"/>
            </a:pPr>
            <a:r>
              <a:rPr lang="en-US" b="1" dirty="0" err="1" smtClean="0">
                <a:solidFill>
                  <a:srgbClr val="002060"/>
                </a:solidFill>
                <a:effectLst>
                  <a:outerShdw blurRad="38100" dist="38100" dir="2700000" algn="tl">
                    <a:srgbClr val="000000">
                      <a:alpha val="43137"/>
                    </a:srgbClr>
                  </a:outerShdw>
                </a:effectLst>
              </a:rPr>
              <a:t>Menschlich</a:t>
            </a:r>
            <a:r>
              <a:rPr lang="en-US" b="1" dirty="0" smtClean="0">
                <a:solidFill>
                  <a:srgbClr val="002060"/>
                </a:solidFill>
                <a:effectLst>
                  <a:outerShdw blurRad="38100" dist="38100" dir="2700000" algn="tl">
                    <a:srgbClr val="000000">
                      <a:alpha val="43137"/>
                    </a:srgbClr>
                  </a:outerShdw>
                </a:effectLst>
              </a:rPr>
              <a:t> </a:t>
            </a:r>
            <a:r>
              <a:rPr lang="en-US" b="1" dirty="0" err="1">
                <a:solidFill>
                  <a:srgbClr val="002060"/>
                </a:solidFill>
                <a:effectLst>
                  <a:outerShdw blurRad="38100" dist="38100" dir="2700000" algn="tl">
                    <a:srgbClr val="000000">
                      <a:alpha val="43137"/>
                    </a:srgbClr>
                  </a:outerShdw>
                </a:effectLst>
              </a:rPr>
              <a:t>verhalten</a:t>
            </a:r>
            <a:r>
              <a:rPr lang="en-US" dirty="0">
                <a:solidFill>
                  <a:srgbClr val="002060"/>
                </a:solidFill>
              </a:rPr>
              <a:t>: Der </a:t>
            </a:r>
            <a:r>
              <a:rPr lang="en-US" dirty="0" smtClean="0">
                <a:solidFill>
                  <a:srgbClr val="002060"/>
                </a:solidFill>
              </a:rPr>
              <a:t>Turing-Test-Ansatz</a:t>
            </a:r>
          </a:p>
          <a:p>
            <a:pPr marL="285750" indent="-285750">
              <a:buFont typeface="Arial" panose="020B0604020202020204" pitchFamily="34" charset="0"/>
              <a:buChar char="•"/>
            </a:pPr>
            <a:endParaRPr lang="en-US" dirty="0" smtClean="0">
              <a:solidFill>
                <a:srgbClr val="002060"/>
              </a:solidFill>
            </a:endParaRPr>
          </a:p>
          <a:p>
            <a:pPr marL="285750" indent="-285750">
              <a:buFont typeface="Symbol" panose="05050102010706020507" pitchFamily="18" charset="2"/>
              <a:buChar char="-"/>
            </a:pPr>
            <a:r>
              <a:rPr lang="de-DE" b="1" dirty="0">
                <a:solidFill>
                  <a:srgbClr val="002060"/>
                </a:solidFill>
              </a:rPr>
              <a:t>Verarbeitung natürlicher Sprache </a:t>
            </a:r>
            <a:r>
              <a:rPr lang="de-DE" dirty="0">
                <a:solidFill>
                  <a:srgbClr val="002060"/>
                </a:solidFill>
              </a:rPr>
              <a:t>zur erfolgreichen Kommunikation in einer menschlichen Sprache</a:t>
            </a:r>
          </a:p>
          <a:p>
            <a:pPr marL="285750" indent="-285750">
              <a:buFont typeface="Symbol" panose="05050102010706020507" pitchFamily="18" charset="2"/>
              <a:buChar char="-"/>
            </a:pPr>
            <a:r>
              <a:rPr lang="de-DE" b="1" dirty="0">
                <a:solidFill>
                  <a:srgbClr val="002060"/>
                </a:solidFill>
              </a:rPr>
              <a:t>Wissensrepräsentation</a:t>
            </a:r>
            <a:r>
              <a:rPr lang="de-DE" dirty="0">
                <a:solidFill>
                  <a:srgbClr val="002060"/>
                </a:solidFill>
              </a:rPr>
              <a:t>, um zu speichern, was er weiß oder </a:t>
            </a:r>
            <a:r>
              <a:rPr lang="de-DE" dirty="0" smtClean="0">
                <a:solidFill>
                  <a:srgbClr val="002060"/>
                </a:solidFill>
              </a:rPr>
              <a:t>hört</a:t>
            </a:r>
            <a:endParaRPr lang="en-US" dirty="0">
              <a:solidFill>
                <a:srgbClr val="002060"/>
              </a:solidFill>
            </a:endParaRPr>
          </a:p>
          <a:p>
            <a:pPr marL="285750" indent="-285750">
              <a:buFont typeface="Symbol" panose="05050102010706020507" pitchFamily="18" charset="2"/>
              <a:buChar char="-"/>
            </a:pPr>
            <a:r>
              <a:rPr lang="de-DE" b="1" dirty="0">
                <a:solidFill>
                  <a:srgbClr val="002060"/>
                </a:solidFill>
              </a:rPr>
              <a:t>automatisiertes Denken </a:t>
            </a:r>
            <a:r>
              <a:rPr lang="de-DE" dirty="0">
                <a:solidFill>
                  <a:srgbClr val="002060"/>
                </a:solidFill>
              </a:rPr>
              <a:t>zur Beantwortung von Fragen und zum Ziehen neuer </a:t>
            </a:r>
            <a:r>
              <a:rPr lang="de-DE" dirty="0" smtClean="0">
                <a:solidFill>
                  <a:srgbClr val="002060"/>
                </a:solidFill>
              </a:rPr>
              <a:t>Schlussfolgerungen</a:t>
            </a:r>
          </a:p>
          <a:p>
            <a:pPr marL="285750" indent="-285750">
              <a:buFont typeface="Symbol" panose="05050102010706020507" pitchFamily="18" charset="2"/>
              <a:buChar char="-"/>
            </a:pPr>
            <a:r>
              <a:rPr lang="de-DE" b="1" dirty="0">
                <a:solidFill>
                  <a:srgbClr val="C00000"/>
                </a:solidFill>
                <a:effectLst>
                  <a:outerShdw blurRad="38100" dist="38100" dir="2700000" algn="tl">
                    <a:srgbClr val="000000">
                      <a:alpha val="43137"/>
                    </a:srgbClr>
                  </a:outerShdw>
                </a:effectLst>
              </a:rPr>
              <a:t>maschinelles Lernen </a:t>
            </a:r>
            <a:r>
              <a:rPr lang="de-DE" dirty="0">
                <a:solidFill>
                  <a:srgbClr val="002060"/>
                </a:solidFill>
              </a:rPr>
              <a:t>zur Anpassung an neue Umstände und zur Erkennung und Extrapolation von </a:t>
            </a:r>
            <a:r>
              <a:rPr lang="de-DE" dirty="0" smtClean="0">
                <a:solidFill>
                  <a:srgbClr val="002060"/>
                </a:solidFill>
              </a:rPr>
              <a:t>Mustern</a:t>
            </a:r>
          </a:p>
          <a:p>
            <a:pPr marL="285750" indent="-285750">
              <a:buFont typeface="Symbol" panose="05050102010706020507" pitchFamily="18" charset="2"/>
              <a:buChar char="-"/>
            </a:pPr>
            <a:endParaRPr lang="de-DE" dirty="0">
              <a:solidFill>
                <a:srgbClr val="002060"/>
              </a:solidFill>
            </a:endParaRPr>
          </a:p>
          <a:p>
            <a:pPr marL="285750" indent="-285750">
              <a:buFont typeface="Symbol" panose="05050102010706020507" pitchFamily="18" charset="2"/>
              <a:buChar char="-"/>
            </a:pPr>
            <a:r>
              <a:rPr lang="de-DE" b="1" dirty="0">
                <a:solidFill>
                  <a:srgbClr val="002060"/>
                </a:solidFill>
              </a:rPr>
              <a:t>Computer Vision und Spracherkennung</a:t>
            </a:r>
            <a:r>
              <a:rPr lang="de-DE" dirty="0">
                <a:solidFill>
                  <a:srgbClr val="002060"/>
                </a:solidFill>
              </a:rPr>
              <a:t>, um die Welt zu </a:t>
            </a:r>
            <a:r>
              <a:rPr lang="de-DE" dirty="0" smtClean="0">
                <a:solidFill>
                  <a:srgbClr val="002060"/>
                </a:solidFill>
              </a:rPr>
              <a:t>erkennen</a:t>
            </a:r>
            <a:endParaRPr lang="de-DE" dirty="0">
              <a:solidFill>
                <a:srgbClr val="002060"/>
              </a:solidFill>
            </a:endParaRPr>
          </a:p>
          <a:p>
            <a:pPr marL="285750" indent="-285750">
              <a:buFont typeface="Symbol" panose="05050102010706020507" pitchFamily="18" charset="2"/>
              <a:buChar char="-"/>
            </a:pPr>
            <a:r>
              <a:rPr lang="de-DE" b="1" dirty="0">
                <a:solidFill>
                  <a:srgbClr val="002060"/>
                </a:solidFill>
              </a:rPr>
              <a:t>Robotik</a:t>
            </a:r>
            <a:r>
              <a:rPr lang="de-DE" dirty="0">
                <a:solidFill>
                  <a:srgbClr val="002060"/>
                </a:solidFill>
              </a:rPr>
              <a:t>, um Objekte zu manipulieren und sich zu </a:t>
            </a:r>
            <a:r>
              <a:rPr lang="de-DE" dirty="0" smtClean="0">
                <a:solidFill>
                  <a:srgbClr val="002060"/>
                </a:solidFill>
              </a:rPr>
              <a:t>bewegen</a:t>
            </a:r>
            <a:endParaRPr lang="en-US" dirty="0">
              <a:solidFill>
                <a:srgbClr val="002060"/>
              </a:solidFill>
            </a:endParaRPr>
          </a:p>
        </p:txBody>
      </p:sp>
      <p:pic>
        <p:nvPicPr>
          <p:cNvPr id="2050" name="Picture 2" descr="Turing test - Wikipedia"/>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8086007" y="1212277"/>
            <a:ext cx="1749379" cy="1333868"/>
          </a:xfrm>
          <a:prstGeom prst="rect">
            <a:avLst/>
          </a:prstGeom>
          <a:noFill/>
          <a:extLst>
            <a:ext uri="{909E8E84-426E-40DD-AFC4-6F175D3DCCD1}">
              <a14:hiddenFill xmlns:a14="http://schemas.microsoft.com/office/drawing/2010/main">
                <a:solidFill>
                  <a:srgbClr val="FFFFFF"/>
                </a:solidFill>
              </a14:hiddenFill>
            </a:ext>
          </a:extLst>
        </p:spPr>
      </p:pic>
      <p:sp>
        <p:nvSpPr>
          <p:cNvPr id="3" name="Textfeld 2"/>
          <p:cNvSpPr txBox="1"/>
          <p:nvPr/>
        </p:nvSpPr>
        <p:spPr>
          <a:xfrm>
            <a:off x="7805760" y="693020"/>
            <a:ext cx="2309872" cy="477054"/>
          </a:xfrm>
          <a:prstGeom prst="rect">
            <a:avLst/>
          </a:prstGeom>
          <a:noFill/>
        </p:spPr>
        <p:txBody>
          <a:bodyPr wrap="square" rtlCol="0">
            <a:spAutoFit/>
          </a:bodyPr>
          <a:lstStyle/>
          <a:p>
            <a:r>
              <a:rPr lang="de-DE" sz="1400" i="1" dirty="0">
                <a:solidFill>
                  <a:srgbClr val="002060"/>
                </a:solidFill>
              </a:rPr>
              <a:t>Kann eine Maschine denken</a:t>
            </a:r>
            <a:r>
              <a:rPr lang="de-DE" sz="1400" i="1" dirty="0" smtClean="0">
                <a:solidFill>
                  <a:srgbClr val="002060"/>
                </a:solidFill>
              </a:rPr>
              <a:t>?</a:t>
            </a:r>
          </a:p>
          <a:p>
            <a:r>
              <a:rPr lang="de-DE" sz="1050" i="1" dirty="0" smtClean="0">
                <a:solidFill>
                  <a:srgbClr val="002060"/>
                </a:solidFill>
              </a:rPr>
              <a:t>Turing, 1950</a:t>
            </a:r>
            <a:endParaRPr lang="de-DE" sz="1050" i="1" dirty="0">
              <a:solidFill>
                <a:srgbClr val="002060"/>
              </a:solidFill>
            </a:endParaRPr>
          </a:p>
        </p:txBody>
      </p:sp>
      <p:pic>
        <p:nvPicPr>
          <p:cNvPr id="7" name="Grafik 6"/>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8" name="Grafik 7"/>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4" name="Foliennummernplatzhalter 3"/>
          <p:cNvSpPr>
            <a:spLocks noGrp="1"/>
          </p:cNvSpPr>
          <p:nvPr>
            <p:ph type="sldNum" sz="quarter" idx="12"/>
          </p:nvPr>
        </p:nvSpPr>
        <p:spPr/>
        <p:txBody>
          <a:bodyPr/>
          <a:lstStyle/>
          <a:p>
            <a:fld id="{2EAA920B-3D24-4163-BF30-8DF5E59AE904}" type="slidenum">
              <a:rPr lang="LID4096" smtClean="0"/>
              <a:t>10</a:t>
            </a:fld>
            <a:endParaRPr lang="LID4096"/>
          </a:p>
        </p:txBody>
      </p:sp>
    </p:spTree>
    <p:extLst>
      <p:ext uri="{BB962C8B-B14F-4D97-AF65-F5344CB8AC3E}">
        <p14:creationId xmlns:p14="http://schemas.microsoft.com/office/powerpoint/2010/main" val="419789162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feld 5"/>
          <p:cNvSpPr txBox="1"/>
          <p:nvPr/>
        </p:nvSpPr>
        <p:spPr>
          <a:xfrm>
            <a:off x="3089709" y="693020"/>
            <a:ext cx="3773103" cy="461665"/>
          </a:xfrm>
          <a:prstGeom prst="rect">
            <a:avLst/>
          </a:prstGeom>
          <a:noFill/>
        </p:spPr>
        <p:txBody>
          <a:bodyPr wrap="square" rtlCol="0">
            <a:spAutoFit/>
          </a:bodyPr>
          <a:lstStyle/>
          <a:p>
            <a:r>
              <a:rPr lang="de-DE" sz="2400" b="1" dirty="0">
                <a:solidFill>
                  <a:srgbClr val="002060"/>
                </a:solidFill>
              </a:rPr>
              <a:t>Künstliche Intelligenz</a:t>
            </a:r>
          </a:p>
        </p:txBody>
      </p:sp>
      <p:sp>
        <p:nvSpPr>
          <p:cNvPr id="2" name="Textfeld 1">
            <a:extLst>
              <a:ext uri="{FF2B5EF4-FFF2-40B4-BE49-F238E27FC236}">
                <a16:creationId xmlns:a16="http://schemas.microsoft.com/office/drawing/2014/main" id="{E105F013-6A4D-4808-BECB-AA14A7CD7DDC}"/>
              </a:ext>
            </a:extLst>
          </p:cNvPr>
          <p:cNvSpPr txBox="1"/>
          <p:nvPr/>
        </p:nvSpPr>
        <p:spPr>
          <a:xfrm>
            <a:off x="2700000" y="1441174"/>
            <a:ext cx="7200000" cy="2585323"/>
          </a:xfrm>
          <a:prstGeom prst="rect">
            <a:avLst/>
          </a:prstGeom>
          <a:noFill/>
        </p:spPr>
        <p:txBody>
          <a:bodyPr wrap="square" rtlCol="0">
            <a:spAutoFit/>
          </a:bodyPr>
          <a:lstStyle/>
          <a:p>
            <a:r>
              <a:rPr lang="en-US" b="1" dirty="0" smtClean="0">
                <a:solidFill>
                  <a:srgbClr val="002060"/>
                </a:solidFill>
                <a:effectLst>
                  <a:outerShdw blurRad="38100" dist="38100" dir="2700000" algn="tl">
                    <a:srgbClr val="000000">
                      <a:alpha val="43137"/>
                    </a:srgbClr>
                  </a:outerShdw>
                </a:effectLst>
              </a:rPr>
              <a:t>Mensch</a:t>
            </a:r>
            <a:r>
              <a:rPr lang="en-US" b="1" dirty="0" smtClean="0">
                <a:solidFill>
                  <a:srgbClr val="002060"/>
                </a:solidFill>
              </a:rPr>
              <a:t> vs. </a:t>
            </a:r>
            <a:r>
              <a:rPr lang="en-US" b="1" dirty="0" err="1" smtClean="0">
                <a:solidFill>
                  <a:srgbClr val="002060"/>
                </a:solidFill>
              </a:rPr>
              <a:t>Rationalität</a:t>
            </a:r>
            <a:r>
              <a:rPr lang="en-US" b="1" dirty="0" smtClean="0">
                <a:solidFill>
                  <a:srgbClr val="002060"/>
                </a:solidFill>
              </a:rPr>
              <a:t> / </a:t>
            </a:r>
            <a:r>
              <a:rPr lang="en-US" b="1" dirty="0" err="1" smtClean="0">
                <a:solidFill>
                  <a:srgbClr val="002060"/>
                </a:solidFill>
                <a:effectLst>
                  <a:outerShdw blurRad="38100" dist="38100" dir="2700000" algn="tl">
                    <a:srgbClr val="000000">
                      <a:alpha val="43137"/>
                    </a:srgbClr>
                  </a:outerShdw>
                </a:effectLst>
              </a:rPr>
              <a:t>Denken</a:t>
            </a:r>
            <a:r>
              <a:rPr lang="en-US" b="1" dirty="0" smtClean="0">
                <a:solidFill>
                  <a:srgbClr val="002060"/>
                </a:solidFill>
              </a:rPr>
              <a:t> vs. </a:t>
            </a:r>
            <a:r>
              <a:rPr lang="en-US" b="1" dirty="0" err="1" smtClean="0">
                <a:solidFill>
                  <a:srgbClr val="002060"/>
                </a:solidFill>
              </a:rPr>
              <a:t>Verhalten</a:t>
            </a:r>
            <a:endParaRPr lang="en-US" b="1" dirty="0" smtClean="0">
              <a:solidFill>
                <a:srgbClr val="002060"/>
              </a:solidFill>
            </a:endParaRPr>
          </a:p>
          <a:p>
            <a:endParaRPr lang="en-US" b="1" dirty="0">
              <a:solidFill>
                <a:srgbClr val="002060"/>
              </a:solidFill>
            </a:endParaRPr>
          </a:p>
          <a:p>
            <a:pPr marL="285750" indent="-285750">
              <a:buFont typeface="Arial" panose="020B0604020202020204" pitchFamily="34" charset="0"/>
              <a:buChar char="•"/>
            </a:pPr>
            <a:r>
              <a:rPr lang="de-DE" b="1" dirty="0">
                <a:solidFill>
                  <a:srgbClr val="002060"/>
                </a:solidFill>
                <a:effectLst>
                  <a:outerShdw blurRad="38100" dist="38100" dir="2700000" algn="tl">
                    <a:srgbClr val="000000">
                      <a:alpha val="43137"/>
                    </a:srgbClr>
                  </a:outerShdw>
                </a:effectLst>
              </a:rPr>
              <a:t>Menschlich denken</a:t>
            </a:r>
            <a:r>
              <a:rPr lang="de-DE" dirty="0">
                <a:solidFill>
                  <a:srgbClr val="002060"/>
                </a:solidFill>
              </a:rPr>
              <a:t>: Der Ansatz der kognitiven </a:t>
            </a:r>
            <a:r>
              <a:rPr lang="de-DE" dirty="0" smtClean="0">
                <a:solidFill>
                  <a:srgbClr val="002060"/>
                </a:solidFill>
              </a:rPr>
              <a:t>Modellierung</a:t>
            </a:r>
          </a:p>
          <a:p>
            <a:pPr marL="285750" indent="-285750">
              <a:buFont typeface="Arial" panose="020B0604020202020204" pitchFamily="34" charset="0"/>
              <a:buChar char="•"/>
            </a:pPr>
            <a:endParaRPr lang="en-US" dirty="0">
              <a:solidFill>
                <a:srgbClr val="002060"/>
              </a:solidFill>
            </a:endParaRPr>
          </a:p>
          <a:p>
            <a:pPr marL="285750" indent="-285750">
              <a:buFont typeface="Symbol" panose="05050102010706020507" pitchFamily="18" charset="2"/>
              <a:buChar char="-"/>
            </a:pPr>
            <a:r>
              <a:rPr lang="de-DE" b="1" dirty="0" smtClean="0">
                <a:solidFill>
                  <a:srgbClr val="002060"/>
                </a:solidFill>
              </a:rPr>
              <a:t>Selbstbeobachtung</a:t>
            </a:r>
            <a:r>
              <a:rPr lang="de-DE" dirty="0" smtClean="0">
                <a:solidFill>
                  <a:srgbClr val="002060"/>
                </a:solidFill>
              </a:rPr>
              <a:t> </a:t>
            </a:r>
            <a:r>
              <a:rPr lang="de-DE" dirty="0">
                <a:solidFill>
                  <a:srgbClr val="002060"/>
                </a:solidFill>
              </a:rPr>
              <a:t>- der Versuch, unsere eigenen Gedanken zu erfassen, während sie </a:t>
            </a:r>
            <a:r>
              <a:rPr lang="de-DE" dirty="0" smtClean="0">
                <a:solidFill>
                  <a:srgbClr val="002060"/>
                </a:solidFill>
              </a:rPr>
              <a:t>vorbeiziehen</a:t>
            </a:r>
          </a:p>
          <a:p>
            <a:pPr marL="285750" indent="-285750">
              <a:buFont typeface="Symbol" panose="05050102010706020507" pitchFamily="18" charset="2"/>
              <a:buChar char="-"/>
            </a:pPr>
            <a:r>
              <a:rPr lang="de-DE" b="1" dirty="0">
                <a:solidFill>
                  <a:srgbClr val="002060"/>
                </a:solidFill>
              </a:rPr>
              <a:t>psychologische Experimente </a:t>
            </a:r>
            <a:r>
              <a:rPr lang="de-DE" dirty="0">
                <a:solidFill>
                  <a:srgbClr val="002060"/>
                </a:solidFill>
              </a:rPr>
              <a:t>- Beobachtung einer Person in </a:t>
            </a:r>
            <a:r>
              <a:rPr lang="de-DE" dirty="0" smtClean="0">
                <a:solidFill>
                  <a:srgbClr val="002060"/>
                </a:solidFill>
              </a:rPr>
              <a:t>Aktion</a:t>
            </a:r>
          </a:p>
          <a:p>
            <a:pPr marL="285750" indent="-285750">
              <a:buFont typeface="Symbol" panose="05050102010706020507" pitchFamily="18" charset="2"/>
              <a:buChar char="-"/>
            </a:pPr>
            <a:endParaRPr lang="de-DE" dirty="0">
              <a:solidFill>
                <a:srgbClr val="002060"/>
              </a:solidFill>
            </a:endParaRPr>
          </a:p>
          <a:p>
            <a:pPr marL="285750" indent="-285750">
              <a:buFont typeface="Symbol" panose="05050102010706020507" pitchFamily="18" charset="2"/>
              <a:buChar char="-"/>
            </a:pPr>
            <a:endParaRPr lang="de-DE" dirty="0" smtClean="0">
              <a:solidFill>
                <a:srgbClr val="002060"/>
              </a:solidFill>
            </a:endParaRPr>
          </a:p>
        </p:txBody>
      </p:sp>
      <p:pic>
        <p:nvPicPr>
          <p:cNvPr id="3" name="Grafik 2"/>
          <p:cNvPicPr>
            <a:picLocks noChangeAspect="1"/>
          </p:cNvPicPr>
          <p:nvPr/>
        </p:nvPicPr>
        <p:blipFill>
          <a:blip r:embed="rId3"/>
          <a:stretch>
            <a:fillRect/>
          </a:stretch>
        </p:blipFill>
        <p:spPr>
          <a:xfrm>
            <a:off x="3976737" y="3509370"/>
            <a:ext cx="5190217" cy="1134961"/>
          </a:xfrm>
          <a:prstGeom prst="rect">
            <a:avLst/>
          </a:prstGeom>
        </p:spPr>
      </p:pic>
      <p:pic>
        <p:nvPicPr>
          <p:cNvPr id="4" name="Grafik 3"/>
          <p:cNvPicPr>
            <a:picLocks noChangeAspect="1"/>
          </p:cNvPicPr>
          <p:nvPr/>
        </p:nvPicPr>
        <p:blipFill>
          <a:blip r:embed="rId4"/>
          <a:stretch>
            <a:fillRect/>
          </a:stretch>
        </p:blipFill>
        <p:spPr>
          <a:xfrm>
            <a:off x="5402582" y="4026497"/>
            <a:ext cx="3764372" cy="1297005"/>
          </a:xfrm>
          <a:prstGeom prst="rect">
            <a:avLst/>
          </a:prstGeom>
        </p:spPr>
      </p:pic>
      <p:pic>
        <p:nvPicPr>
          <p:cNvPr id="7" name="Grafik 6"/>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8" name="Grafik 7"/>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9" name="Foliennummernplatzhalter 8"/>
          <p:cNvSpPr>
            <a:spLocks noGrp="1"/>
          </p:cNvSpPr>
          <p:nvPr>
            <p:ph type="sldNum" sz="quarter" idx="12"/>
          </p:nvPr>
        </p:nvSpPr>
        <p:spPr/>
        <p:txBody>
          <a:bodyPr/>
          <a:lstStyle/>
          <a:p>
            <a:fld id="{2EAA920B-3D24-4163-BF30-8DF5E59AE904}" type="slidenum">
              <a:rPr lang="LID4096" smtClean="0"/>
              <a:t>11</a:t>
            </a:fld>
            <a:endParaRPr lang="LID4096"/>
          </a:p>
        </p:txBody>
      </p:sp>
    </p:spTree>
    <p:extLst>
      <p:ext uri="{BB962C8B-B14F-4D97-AF65-F5344CB8AC3E}">
        <p14:creationId xmlns:p14="http://schemas.microsoft.com/office/powerpoint/2010/main" val="3415519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feld 5"/>
          <p:cNvSpPr txBox="1"/>
          <p:nvPr/>
        </p:nvSpPr>
        <p:spPr>
          <a:xfrm>
            <a:off x="3089709" y="693020"/>
            <a:ext cx="3773103" cy="461665"/>
          </a:xfrm>
          <a:prstGeom prst="rect">
            <a:avLst/>
          </a:prstGeom>
          <a:noFill/>
        </p:spPr>
        <p:txBody>
          <a:bodyPr wrap="square" rtlCol="0">
            <a:spAutoFit/>
          </a:bodyPr>
          <a:lstStyle/>
          <a:p>
            <a:r>
              <a:rPr lang="de-DE" sz="2400" b="1" dirty="0">
                <a:solidFill>
                  <a:srgbClr val="002060"/>
                </a:solidFill>
              </a:rPr>
              <a:t>Künstliche Intelligenz</a:t>
            </a:r>
          </a:p>
        </p:txBody>
      </p:sp>
      <p:sp>
        <p:nvSpPr>
          <p:cNvPr id="2" name="Textfeld 1">
            <a:extLst>
              <a:ext uri="{FF2B5EF4-FFF2-40B4-BE49-F238E27FC236}">
                <a16:creationId xmlns:a16="http://schemas.microsoft.com/office/drawing/2014/main" id="{E105F013-6A4D-4808-BECB-AA14A7CD7DDC}"/>
              </a:ext>
            </a:extLst>
          </p:cNvPr>
          <p:cNvSpPr txBox="1"/>
          <p:nvPr/>
        </p:nvSpPr>
        <p:spPr>
          <a:xfrm>
            <a:off x="2700000" y="1441174"/>
            <a:ext cx="7200000" cy="4247317"/>
          </a:xfrm>
          <a:prstGeom prst="rect">
            <a:avLst/>
          </a:prstGeom>
          <a:noFill/>
        </p:spPr>
        <p:txBody>
          <a:bodyPr wrap="square" rtlCol="0">
            <a:spAutoFit/>
          </a:bodyPr>
          <a:lstStyle/>
          <a:p>
            <a:r>
              <a:rPr lang="en-US" b="1" dirty="0" smtClean="0">
                <a:solidFill>
                  <a:srgbClr val="002060"/>
                </a:solidFill>
                <a:effectLst>
                  <a:outerShdw blurRad="38100" dist="38100" dir="2700000" algn="tl">
                    <a:srgbClr val="000000">
                      <a:alpha val="43137"/>
                    </a:srgbClr>
                  </a:outerShdw>
                </a:effectLst>
              </a:rPr>
              <a:t>Mensch</a:t>
            </a:r>
            <a:r>
              <a:rPr lang="en-US" b="1" dirty="0" smtClean="0">
                <a:solidFill>
                  <a:srgbClr val="002060"/>
                </a:solidFill>
              </a:rPr>
              <a:t> vs. </a:t>
            </a:r>
            <a:r>
              <a:rPr lang="en-US" b="1" dirty="0" err="1" smtClean="0">
                <a:solidFill>
                  <a:srgbClr val="002060"/>
                </a:solidFill>
              </a:rPr>
              <a:t>Rationalität</a:t>
            </a:r>
            <a:r>
              <a:rPr lang="en-US" b="1" dirty="0" smtClean="0">
                <a:solidFill>
                  <a:srgbClr val="002060"/>
                </a:solidFill>
              </a:rPr>
              <a:t> / </a:t>
            </a:r>
            <a:r>
              <a:rPr lang="en-US" b="1" dirty="0" err="1" smtClean="0">
                <a:solidFill>
                  <a:srgbClr val="002060"/>
                </a:solidFill>
                <a:effectLst>
                  <a:outerShdw blurRad="38100" dist="38100" dir="2700000" algn="tl">
                    <a:srgbClr val="000000">
                      <a:alpha val="43137"/>
                    </a:srgbClr>
                  </a:outerShdw>
                </a:effectLst>
              </a:rPr>
              <a:t>Denken</a:t>
            </a:r>
            <a:r>
              <a:rPr lang="en-US" b="1" dirty="0" smtClean="0">
                <a:solidFill>
                  <a:srgbClr val="002060"/>
                </a:solidFill>
              </a:rPr>
              <a:t> vs. </a:t>
            </a:r>
            <a:r>
              <a:rPr lang="en-US" b="1" dirty="0" err="1" smtClean="0">
                <a:solidFill>
                  <a:srgbClr val="002060"/>
                </a:solidFill>
              </a:rPr>
              <a:t>Verhalten</a:t>
            </a:r>
            <a:endParaRPr lang="en-US" b="1" dirty="0" smtClean="0">
              <a:solidFill>
                <a:srgbClr val="002060"/>
              </a:solidFill>
            </a:endParaRPr>
          </a:p>
          <a:p>
            <a:endParaRPr lang="en-US" b="1" dirty="0">
              <a:solidFill>
                <a:srgbClr val="002060"/>
              </a:solidFill>
            </a:endParaRPr>
          </a:p>
          <a:p>
            <a:pPr marL="285750" indent="-285750">
              <a:buFont typeface="Arial" panose="020B0604020202020204" pitchFamily="34" charset="0"/>
              <a:buChar char="•"/>
            </a:pPr>
            <a:r>
              <a:rPr lang="de-DE" b="1" dirty="0">
                <a:solidFill>
                  <a:srgbClr val="002060"/>
                </a:solidFill>
                <a:effectLst>
                  <a:outerShdw blurRad="38100" dist="38100" dir="2700000" algn="tl">
                    <a:srgbClr val="000000">
                      <a:alpha val="43137"/>
                    </a:srgbClr>
                  </a:outerShdw>
                </a:effectLst>
              </a:rPr>
              <a:t>Menschlich denken</a:t>
            </a:r>
            <a:r>
              <a:rPr lang="de-DE" dirty="0">
                <a:solidFill>
                  <a:srgbClr val="002060"/>
                </a:solidFill>
              </a:rPr>
              <a:t>: Der Ansatz der kognitiven </a:t>
            </a:r>
            <a:r>
              <a:rPr lang="de-DE" dirty="0" smtClean="0">
                <a:solidFill>
                  <a:srgbClr val="002060"/>
                </a:solidFill>
              </a:rPr>
              <a:t>Modellierung</a:t>
            </a:r>
          </a:p>
          <a:p>
            <a:pPr marL="285750" indent="-285750">
              <a:buFont typeface="Arial" panose="020B0604020202020204" pitchFamily="34" charset="0"/>
              <a:buChar char="•"/>
            </a:pPr>
            <a:endParaRPr lang="en-US" dirty="0">
              <a:solidFill>
                <a:srgbClr val="002060"/>
              </a:solidFill>
            </a:endParaRPr>
          </a:p>
          <a:p>
            <a:pPr marL="285750" indent="-285750">
              <a:buFont typeface="Symbol" panose="05050102010706020507" pitchFamily="18" charset="2"/>
              <a:buChar char="-"/>
            </a:pPr>
            <a:r>
              <a:rPr lang="de-DE" b="1" dirty="0" smtClean="0">
                <a:solidFill>
                  <a:srgbClr val="002060"/>
                </a:solidFill>
              </a:rPr>
              <a:t>Selbstbeobachtung</a:t>
            </a:r>
            <a:r>
              <a:rPr lang="de-DE" dirty="0" smtClean="0">
                <a:solidFill>
                  <a:srgbClr val="002060"/>
                </a:solidFill>
              </a:rPr>
              <a:t> </a:t>
            </a:r>
            <a:r>
              <a:rPr lang="de-DE" dirty="0">
                <a:solidFill>
                  <a:srgbClr val="002060"/>
                </a:solidFill>
              </a:rPr>
              <a:t>- der Versuch, unsere eigenen Gedanken zu erfassen, während sie </a:t>
            </a:r>
            <a:r>
              <a:rPr lang="de-DE" dirty="0" smtClean="0">
                <a:solidFill>
                  <a:srgbClr val="002060"/>
                </a:solidFill>
              </a:rPr>
              <a:t>vorbeiziehen</a:t>
            </a:r>
          </a:p>
          <a:p>
            <a:pPr marL="285750" indent="-285750">
              <a:buFont typeface="Symbol" panose="05050102010706020507" pitchFamily="18" charset="2"/>
              <a:buChar char="-"/>
            </a:pPr>
            <a:r>
              <a:rPr lang="de-DE" b="1" dirty="0">
                <a:solidFill>
                  <a:srgbClr val="002060"/>
                </a:solidFill>
              </a:rPr>
              <a:t>psychologische Experimente </a:t>
            </a:r>
            <a:r>
              <a:rPr lang="de-DE" dirty="0">
                <a:solidFill>
                  <a:srgbClr val="002060"/>
                </a:solidFill>
              </a:rPr>
              <a:t>- Beobachtung einer Person in </a:t>
            </a:r>
            <a:r>
              <a:rPr lang="de-DE" dirty="0" smtClean="0">
                <a:solidFill>
                  <a:srgbClr val="002060"/>
                </a:solidFill>
              </a:rPr>
              <a:t>Aktion</a:t>
            </a:r>
          </a:p>
          <a:p>
            <a:pPr marL="285750" indent="-285750">
              <a:buFont typeface="Symbol" panose="05050102010706020507" pitchFamily="18" charset="2"/>
              <a:buChar char="-"/>
            </a:pPr>
            <a:r>
              <a:rPr lang="de-DE" b="1" dirty="0">
                <a:solidFill>
                  <a:srgbClr val="002060"/>
                </a:solidFill>
              </a:rPr>
              <a:t>Gehirn-Imaging </a:t>
            </a:r>
            <a:r>
              <a:rPr lang="de-DE" dirty="0">
                <a:solidFill>
                  <a:srgbClr val="002060"/>
                </a:solidFill>
              </a:rPr>
              <a:t>- Beobachtung des Gehirns in </a:t>
            </a:r>
            <a:r>
              <a:rPr lang="de-DE" dirty="0" smtClean="0">
                <a:solidFill>
                  <a:srgbClr val="002060"/>
                </a:solidFill>
              </a:rPr>
              <a:t>Aktion</a:t>
            </a:r>
          </a:p>
          <a:p>
            <a:pPr marL="285750" indent="-285750">
              <a:buFont typeface="Symbol" panose="05050102010706020507" pitchFamily="18" charset="2"/>
              <a:buChar char="-"/>
            </a:pPr>
            <a:endParaRPr lang="de-DE" dirty="0">
              <a:solidFill>
                <a:srgbClr val="002060"/>
              </a:solidFill>
            </a:endParaRPr>
          </a:p>
          <a:p>
            <a:pPr marL="285750" indent="-285750">
              <a:buFont typeface="Symbol" panose="05050102010706020507" pitchFamily="18" charset="2"/>
              <a:buChar char="-"/>
            </a:pPr>
            <a:endParaRPr lang="de-DE" dirty="0" smtClean="0">
              <a:solidFill>
                <a:srgbClr val="002060"/>
              </a:solidFill>
            </a:endParaRPr>
          </a:p>
          <a:p>
            <a:pPr marL="285750" indent="-285750">
              <a:buFont typeface="Wingdings" panose="05000000000000000000" pitchFamily="2" charset="2"/>
              <a:buChar char="v"/>
            </a:pPr>
            <a:r>
              <a:rPr lang="de-DE" dirty="0">
                <a:solidFill>
                  <a:srgbClr val="002060"/>
                </a:solidFill>
              </a:rPr>
              <a:t>Das interdisziplinäre Gebiet der </a:t>
            </a:r>
            <a:r>
              <a:rPr lang="de-DE" b="1" dirty="0">
                <a:solidFill>
                  <a:srgbClr val="002060"/>
                </a:solidFill>
              </a:rPr>
              <a:t>Kognitionswissenschaft</a:t>
            </a:r>
            <a:r>
              <a:rPr lang="de-DE" dirty="0">
                <a:solidFill>
                  <a:srgbClr val="002060"/>
                </a:solidFill>
              </a:rPr>
              <a:t> verbindet Computermodelle aus der KI mit experimentellen Techniken aus der Psychologie, um präzise und überprüfbare Theorien über den menschlichen </a:t>
            </a:r>
            <a:r>
              <a:rPr lang="de-DE" dirty="0" smtClean="0">
                <a:solidFill>
                  <a:srgbClr val="002060"/>
                </a:solidFill>
              </a:rPr>
              <a:t>Gedanken </a:t>
            </a:r>
            <a:r>
              <a:rPr lang="de-DE" dirty="0">
                <a:solidFill>
                  <a:srgbClr val="002060"/>
                </a:solidFill>
              </a:rPr>
              <a:t>zu erstellen.</a:t>
            </a:r>
          </a:p>
          <a:p>
            <a:pPr marL="285750" indent="-285750">
              <a:buFont typeface="Symbol" panose="05050102010706020507" pitchFamily="18" charset="2"/>
              <a:buChar char="-"/>
            </a:pPr>
            <a:endParaRPr lang="de-DE" dirty="0">
              <a:solidFill>
                <a:srgbClr val="002060"/>
              </a:solidFill>
            </a:endParaRPr>
          </a:p>
        </p:txBody>
      </p:sp>
      <p:pic>
        <p:nvPicPr>
          <p:cNvPr id="7" name="Grafik 6"/>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8" name="Grafik 7"/>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3" name="Foliennummernplatzhalter 2"/>
          <p:cNvSpPr>
            <a:spLocks noGrp="1"/>
          </p:cNvSpPr>
          <p:nvPr>
            <p:ph type="sldNum" sz="quarter" idx="12"/>
          </p:nvPr>
        </p:nvSpPr>
        <p:spPr/>
        <p:txBody>
          <a:bodyPr/>
          <a:lstStyle/>
          <a:p>
            <a:fld id="{2EAA920B-3D24-4163-BF30-8DF5E59AE904}" type="slidenum">
              <a:rPr lang="LID4096" smtClean="0"/>
              <a:t>12</a:t>
            </a:fld>
            <a:endParaRPr lang="LID4096"/>
          </a:p>
        </p:txBody>
      </p:sp>
    </p:spTree>
    <p:extLst>
      <p:ext uri="{BB962C8B-B14F-4D97-AF65-F5344CB8AC3E}">
        <p14:creationId xmlns:p14="http://schemas.microsoft.com/office/powerpoint/2010/main" val="3530023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feld 5"/>
          <p:cNvSpPr txBox="1"/>
          <p:nvPr/>
        </p:nvSpPr>
        <p:spPr>
          <a:xfrm>
            <a:off x="3089709" y="693020"/>
            <a:ext cx="3773103" cy="461665"/>
          </a:xfrm>
          <a:prstGeom prst="rect">
            <a:avLst/>
          </a:prstGeom>
          <a:noFill/>
        </p:spPr>
        <p:txBody>
          <a:bodyPr wrap="square" rtlCol="0">
            <a:spAutoFit/>
          </a:bodyPr>
          <a:lstStyle/>
          <a:p>
            <a:r>
              <a:rPr lang="de-DE" sz="2400" b="1" dirty="0">
                <a:solidFill>
                  <a:srgbClr val="002060"/>
                </a:solidFill>
              </a:rPr>
              <a:t>Künstliche Intelligenz</a:t>
            </a:r>
          </a:p>
        </p:txBody>
      </p:sp>
      <p:sp>
        <p:nvSpPr>
          <p:cNvPr id="2" name="Textfeld 1">
            <a:extLst>
              <a:ext uri="{FF2B5EF4-FFF2-40B4-BE49-F238E27FC236}">
                <a16:creationId xmlns:a16="http://schemas.microsoft.com/office/drawing/2014/main" id="{E105F013-6A4D-4808-BECB-AA14A7CD7DDC}"/>
              </a:ext>
            </a:extLst>
          </p:cNvPr>
          <p:cNvSpPr txBox="1"/>
          <p:nvPr/>
        </p:nvSpPr>
        <p:spPr>
          <a:xfrm>
            <a:off x="2700000" y="1441174"/>
            <a:ext cx="7200000" cy="4524315"/>
          </a:xfrm>
          <a:prstGeom prst="rect">
            <a:avLst/>
          </a:prstGeom>
          <a:noFill/>
        </p:spPr>
        <p:txBody>
          <a:bodyPr wrap="square" rtlCol="0">
            <a:spAutoFit/>
          </a:bodyPr>
          <a:lstStyle/>
          <a:p>
            <a:r>
              <a:rPr lang="en-US" b="1" dirty="0" smtClean="0">
                <a:solidFill>
                  <a:srgbClr val="002060"/>
                </a:solidFill>
              </a:rPr>
              <a:t>Mensch vs. </a:t>
            </a:r>
            <a:r>
              <a:rPr lang="en-US" b="1" dirty="0" err="1" smtClean="0">
                <a:solidFill>
                  <a:srgbClr val="002060"/>
                </a:solidFill>
                <a:effectLst>
                  <a:outerShdw blurRad="38100" dist="38100" dir="2700000" algn="tl">
                    <a:srgbClr val="000000">
                      <a:alpha val="43137"/>
                    </a:srgbClr>
                  </a:outerShdw>
                </a:effectLst>
              </a:rPr>
              <a:t>Rationalität</a:t>
            </a:r>
            <a:r>
              <a:rPr lang="en-US" b="1" dirty="0" smtClean="0">
                <a:solidFill>
                  <a:srgbClr val="002060"/>
                </a:solidFill>
              </a:rPr>
              <a:t> / </a:t>
            </a:r>
            <a:r>
              <a:rPr lang="en-US" b="1" dirty="0" err="1" smtClean="0">
                <a:solidFill>
                  <a:srgbClr val="002060"/>
                </a:solidFill>
                <a:effectLst>
                  <a:outerShdw blurRad="38100" dist="38100" dir="2700000" algn="tl">
                    <a:srgbClr val="000000">
                      <a:alpha val="43137"/>
                    </a:srgbClr>
                  </a:outerShdw>
                </a:effectLst>
              </a:rPr>
              <a:t>Denken</a:t>
            </a:r>
            <a:r>
              <a:rPr lang="en-US" b="1" dirty="0" smtClean="0">
                <a:solidFill>
                  <a:srgbClr val="002060"/>
                </a:solidFill>
              </a:rPr>
              <a:t> vs. </a:t>
            </a:r>
            <a:r>
              <a:rPr lang="en-US" b="1" dirty="0" err="1" smtClean="0">
                <a:solidFill>
                  <a:srgbClr val="002060"/>
                </a:solidFill>
              </a:rPr>
              <a:t>Verhalten</a:t>
            </a:r>
            <a:endParaRPr lang="en-US" b="1" dirty="0" smtClean="0">
              <a:solidFill>
                <a:srgbClr val="002060"/>
              </a:solidFill>
            </a:endParaRPr>
          </a:p>
          <a:p>
            <a:endParaRPr lang="en-US" b="1" dirty="0">
              <a:solidFill>
                <a:srgbClr val="002060"/>
              </a:solidFill>
            </a:endParaRPr>
          </a:p>
          <a:p>
            <a:pPr marL="285750" indent="-285750">
              <a:buFont typeface="Arial" panose="020B0604020202020204" pitchFamily="34" charset="0"/>
              <a:buChar char="•"/>
            </a:pPr>
            <a:r>
              <a:rPr lang="de-DE" b="1" dirty="0" smtClean="0">
                <a:solidFill>
                  <a:srgbClr val="002060"/>
                </a:solidFill>
                <a:effectLst>
                  <a:outerShdw blurRad="38100" dist="38100" dir="2700000" algn="tl">
                    <a:srgbClr val="000000">
                      <a:alpha val="43137"/>
                    </a:srgbClr>
                  </a:outerShdw>
                </a:effectLst>
              </a:rPr>
              <a:t>Rationell </a:t>
            </a:r>
            <a:r>
              <a:rPr lang="de-DE" b="1" dirty="0">
                <a:solidFill>
                  <a:srgbClr val="002060"/>
                </a:solidFill>
                <a:effectLst>
                  <a:outerShdw blurRad="38100" dist="38100" dir="2700000" algn="tl">
                    <a:srgbClr val="000000">
                      <a:alpha val="43137"/>
                    </a:srgbClr>
                  </a:outerShdw>
                </a:effectLst>
              </a:rPr>
              <a:t>denken</a:t>
            </a:r>
            <a:r>
              <a:rPr lang="de-DE" dirty="0">
                <a:solidFill>
                  <a:srgbClr val="002060"/>
                </a:solidFill>
              </a:rPr>
              <a:t>: Der Ansatz der </a:t>
            </a:r>
            <a:r>
              <a:rPr lang="de-DE" dirty="0" smtClean="0">
                <a:solidFill>
                  <a:srgbClr val="002060"/>
                </a:solidFill>
              </a:rPr>
              <a:t>„Gesetze </a:t>
            </a:r>
            <a:r>
              <a:rPr lang="de-DE" dirty="0">
                <a:solidFill>
                  <a:srgbClr val="002060"/>
                </a:solidFill>
              </a:rPr>
              <a:t>des </a:t>
            </a:r>
            <a:r>
              <a:rPr lang="de-DE" dirty="0" smtClean="0">
                <a:solidFill>
                  <a:srgbClr val="002060"/>
                </a:solidFill>
              </a:rPr>
              <a:t>Denkens“</a:t>
            </a:r>
          </a:p>
          <a:p>
            <a:pPr marL="285750" indent="-285750">
              <a:buFont typeface="Arial" panose="020B0604020202020204" pitchFamily="34" charset="0"/>
              <a:buChar char="•"/>
            </a:pPr>
            <a:endParaRPr lang="de-DE" dirty="0">
              <a:solidFill>
                <a:srgbClr val="002060"/>
              </a:solidFill>
            </a:endParaRPr>
          </a:p>
          <a:p>
            <a:pPr marL="285750" indent="-285750">
              <a:buFont typeface="Symbol" panose="05050102010706020507" pitchFamily="18" charset="2"/>
              <a:buChar char="-"/>
            </a:pPr>
            <a:r>
              <a:rPr lang="de-DE" dirty="0" smtClean="0">
                <a:solidFill>
                  <a:srgbClr val="002060"/>
                </a:solidFill>
              </a:rPr>
              <a:t>Der griechische Philosoph Aristoteles: </a:t>
            </a:r>
            <a:r>
              <a:rPr lang="de-DE" b="1" dirty="0">
                <a:solidFill>
                  <a:srgbClr val="002060"/>
                </a:solidFill>
              </a:rPr>
              <a:t>Syllogismus (</a:t>
            </a:r>
            <a:r>
              <a:rPr lang="de-DE" b="1" i="1" dirty="0">
                <a:solidFill>
                  <a:srgbClr val="002060"/>
                </a:solidFill>
              </a:rPr>
              <a:t>Inferenz</a:t>
            </a:r>
            <a:r>
              <a:rPr lang="de-DE" b="1" dirty="0">
                <a:solidFill>
                  <a:srgbClr val="002060"/>
                </a:solidFill>
              </a:rPr>
              <a:t>)</a:t>
            </a:r>
            <a:endParaRPr lang="de-DE" b="1" dirty="0" smtClean="0">
              <a:solidFill>
                <a:srgbClr val="002060"/>
              </a:solidFill>
            </a:endParaRPr>
          </a:p>
          <a:p>
            <a:pPr marL="285750" indent="-285750">
              <a:buFont typeface="Arial" panose="020B0604020202020204" pitchFamily="34" charset="0"/>
              <a:buChar char="•"/>
            </a:pPr>
            <a:endParaRPr lang="de-DE" b="1" dirty="0" smtClean="0">
              <a:solidFill>
                <a:srgbClr val="002060"/>
              </a:solidFill>
            </a:endParaRPr>
          </a:p>
          <a:p>
            <a:pPr marL="742950" lvl="1" indent="-285750">
              <a:buFont typeface="Wingdings" panose="05000000000000000000" pitchFamily="2" charset="2"/>
              <a:buChar char="§"/>
            </a:pPr>
            <a:r>
              <a:rPr lang="de-DE" dirty="0">
                <a:solidFill>
                  <a:srgbClr val="002060"/>
                </a:solidFill>
              </a:rPr>
              <a:t>Alle Menschen sind sterblich.</a:t>
            </a:r>
          </a:p>
          <a:p>
            <a:pPr marL="742950" lvl="1" indent="-285750">
              <a:buFont typeface="Wingdings" panose="05000000000000000000" pitchFamily="2" charset="2"/>
              <a:buChar char="§"/>
            </a:pPr>
            <a:r>
              <a:rPr lang="de-DE" dirty="0">
                <a:solidFill>
                  <a:srgbClr val="002060"/>
                </a:solidFill>
              </a:rPr>
              <a:t>Sokrates ist ein Mensch</a:t>
            </a:r>
            <a:r>
              <a:rPr lang="de-DE" dirty="0" smtClean="0">
                <a:solidFill>
                  <a:srgbClr val="002060"/>
                </a:solidFill>
              </a:rPr>
              <a:t>.</a:t>
            </a:r>
          </a:p>
          <a:p>
            <a:pPr marL="742950" lvl="1" indent="-285750">
              <a:buFont typeface="Wingdings" panose="05000000000000000000" pitchFamily="2" charset="2"/>
              <a:buChar char="Ø"/>
            </a:pPr>
            <a:r>
              <a:rPr lang="de-DE" dirty="0" smtClean="0">
                <a:solidFill>
                  <a:srgbClr val="002060"/>
                </a:solidFill>
              </a:rPr>
              <a:t>Deshalb </a:t>
            </a:r>
            <a:r>
              <a:rPr lang="de-DE" dirty="0">
                <a:solidFill>
                  <a:srgbClr val="002060"/>
                </a:solidFill>
              </a:rPr>
              <a:t>ist Sokrates sterblich.</a:t>
            </a:r>
            <a:endParaRPr lang="en-US" dirty="0">
              <a:solidFill>
                <a:srgbClr val="002060"/>
              </a:solidFill>
            </a:endParaRPr>
          </a:p>
          <a:p>
            <a:endParaRPr lang="de-DE" dirty="0" smtClean="0">
              <a:solidFill>
                <a:srgbClr val="002060"/>
              </a:solidFill>
            </a:endParaRPr>
          </a:p>
          <a:p>
            <a:pPr marL="285750" indent="-285750">
              <a:buFont typeface="Symbol" panose="05050102010706020507" pitchFamily="18" charset="2"/>
              <a:buChar char="-"/>
            </a:pPr>
            <a:r>
              <a:rPr lang="de-DE" b="1" dirty="0">
                <a:solidFill>
                  <a:srgbClr val="002060"/>
                </a:solidFill>
              </a:rPr>
              <a:t>Logik: </a:t>
            </a:r>
            <a:r>
              <a:rPr lang="de-DE" dirty="0" smtClean="0">
                <a:solidFill>
                  <a:srgbClr val="002060"/>
                </a:solidFill>
              </a:rPr>
              <a:t>die, </a:t>
            </a:r>
            <a:r>
              <a:rPr lang="de-DE" dirty="0">
                <a:solidFill>
                  <a:srgbClr val="002060"/>
                </a:solidFill>
              </a:rPr>
              <a:t>wie sie üblicherweise verstanden wird, setzt ein Wissen über die Welt voraus, das </a:t>
            </a:r>
            <a:r>
              <a:rPr lang="de-DE" b="1" dirty="0">
                <a:solidFill>
                  <a:srgbClr val="002060"/>
                </a:solidFill>
              </a:rPr>
              <a:t>sicher</a:t>
            </a:r>
            <a:r>
              <a:rPr lang="de-DE" dirty="0">
                <a:solidFill>
                  <a:srgbClr val="002060"/>
                </a:solidFill>
              </a:rPr>
              <a:t> ist</a:t>
            </a:r>
            <a:r>
              <a:rPr lang="de-DE" dirty="0" smtClean="0">
                <a:solidFill>
                  <a:srgbClr val="002060"/>
                </a:solidFill>
              </a:rPr>
              <a:t>.</a:t>
            </a:r>
          </a:p>
          <a:p>
            <a:pPr marL="285750" indent="-285750">
              <a:buFont typeface="Symbol" panose="05050102010706020507" pitchFamily="18" charset="2"/>
              <a:buChar char="-"/>
            </a:pPr>
            <a:r>
              <a:rPr lang="de-DE" b="1" dirty="0" smtClean="0">
                <a:solidFill>
                  <a:srgbClr val="002060"/>
                </a:solidFill>
              </a:rPr>
              <a:t>Wahrscheinlichkeit</a:t>
            </a:r>
            <a:r>
              <a:rPr lang="de-DE" dirty="0">
                <a:solidFill>
                  <a:srgbClr val="002060"/>
                </a:solidFill>
              </a:rPr>
              <a:t>:  Die Wahrscheinlichkeitstheorie füllt diese Lücke und ermöglicht rigorose </a:t>
            </a:r>
            <a:r>
              <a:rPr lang="de-DE" dirty="0" smtClean="0">
                <a:solidFill>
                  <a:srgbClr val="002060"/>
                </a:solidFill>
              </a:rPr>
              <a:t>Argumentationen </a:t>
            </a:r>
            <a:r>
              <a:rPr lang="de-DE" dirty="0">
                <a:solidFill>
                  <a:srgbClr val="002060"/>
                </a:solidFill>
              </a:rPr>
              <a:t>bei </a:t>
            </a:r>
            <a:r>
              <a:rPr lang="de-DE" b="1" dirty="0">
                <a:solidFill>
                  <a:srgbClr val="002060"/>
                </a:solidFill>
              </a:rPr>
              <a:t>unsicheren</a:t>
            </a:r>
            <a:r>
              <a:rPr lang="de-DE" dirty="0">
                <a:solidFill>
                  <a:srgbClr val="002060"/>
                </a:solidFill>
              </a:rPr>
              <a:t> Informationen</a:t>
            </a:r>
            <a:r>
              <a:rPr lang="de-DE" dirty="0" smtClean="0">
                <a:solidFill>
                  <a:srgbClr val="002060"/>
                </a:solidFill>
              </a:rPr>
              <a:t>. </a:t>
            </a:r>
            <a:br>
              <a:rPr lang="de-DE" dirty="0" smtClean="0">
                <a:solidFill>
                  <a:srgbClr val="002060"/>
                </a:solidFill>
              </a:rPr>
            </a:br>
            <a:endParaRPr lang="de-DE" dirty="0">
              <a:solidFill>
                <a:srgbClr val="002060"/>
              </a:solidFill>
            </a:endParaRPr>
          </a:p>
        </p:txBody>
      </p:sp>
      <p:pic>
        <p:nvPicPr>
          <p:cNvPr id="7" name="Grafik 6"/>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8" name="Grafik 7"/>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3" name="Foliennummernplatzhalter 2"/>
          <p:cNvSpPr>
            <a:spLocks noGrp="1"/>
          </p:cNvSpPr>
          <p:nvPr>
            <p:ph type="sldNum" sz="quarter" idx="12"/>
          </p:nvPr>
        </p:nvSpPr>
        <p:spPr/>
        <p:txBody>
          <a:bodyPr/>
          <a:lstStyle/>
          <a:p>
            <a:fld id="{2EAA920B-3D24-4163-BF30-8DF5E59AE904}" type="slidenum">
              <a:rPr lang="LID4096" smtClean="0"/>
              <a:t>13</a:t>
            </a:fld>
            <a:endParaRPr lang="LID4096"/>
          </a:p>
        </p:txBody>
      </p:sp>
    </p:spTree>
    <p:extLst>
      <p:ext uri="{BB962C8B-B14F-4D97-AF65-F5344CB8AC3E}">
        <p14:creationId xmlns:p14="http://schemas.microsoft.com/office/powerpoint/2010/main" val="793142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feld 5"/>
          <p:cNvSpPr txBox="1"/>
          <p:nvPr/>
        </p:nvSpPr>
        <p:spPr>
          <a:xfrm>
            <a:off x="3089709" y="693020"/>
            <a:ext cx="3773103" cy="461665"/>
          </a:xfrm>
          <a:prstGeom prst="rect">
            <a:avLst/>
          </a:prstGeom>
          <a:noFill/>
        </p:spPr>
        <p:txBody>
          <a:bodyPr wrap="square" rtlCol="0">
            <a:spAutoFit/>
          </a:bodyPr>
          <a:lstStyle/>
          <a:p>
            <a:r>
              <a:rPr lang="de-DE" sz="2400" b="1" dirty="0">
                <a:solidFill>
                  <a:srgbClr val="002060"/>
                </a:solidFill>
              </a:rPr>
              <a:t>Künstliche Intelligenz</a:t>
            </a:r>
          </a:p>
        </p:txBody>
      </p:sp>
      <p:sp>
        <p:nvSpPr>
          <p:cNvPr id="2" name="Textfeld 1">
            <a:extLst>
              <a:ext uri="{FF2B5EF4-FFF2-40B4-BE49-F238E27FC236}">
                <a16:creationId xmlns:a16="http://schemas.microsoft.com/office/drawing/2014/main" id="{E105F013-6A4D-4808-BECB-AA14A7CD7DDC}"/>
              </a:ext>
            </a:extLst>
          </p:cNvPr>
          <p:cNvSpPr txBox="1"/>
          <p:nvPr/>
        </p:nvSpPr>
        <p:spPr>
          <a:xfrm>
            <a:off x="2700000" y="1441174"/>
            <a:ext cx="7200000" cy="3139321"/>
          </a:xfrm>
          <a:prstGeom prst="rect">
            <a:avLst/>
          </a:prstGeom>
          <a:noFill/>
        </p:spPr>
        <p:txBody>
          <a:bodyPr wrap="square" rtlCol="0">
            <a:spAutoFit/>
          </a:bodyPr>
          <a:lstStyle/>
          <a:p>
            <a:r>
              <a:rPr lang="en-US" b="1" dirty="0" smtClean="0">
                <a:solidFill>
                  <a:srgbClr val="002060"/>
                </a:solidFill>
              </a:rPr>
              <a:t>Mensch vs. </a:t>
            </a:r>
            <a:r>
              <a:rPr lang="en-US" b="1" dirty="0" err="1" smtClean="0">
                <a:solidFill>
                  <a:srgbClr val="002060"/>
                </a:solidFill>
                <a:effectLst>
                  <a:outerShdw blurRad="38100" dist="38100" dir="2700000" algn="tl">
                    <a:srgbClr val="000000">
                      <a:alpha val="43137"/>
                    </a:srgbClr>
                  </a:outerShdw>
                </a:effectLst>
              </a:rPr>
              <a:t>Rationalität</a:t>
            </a:r>
            <a:r>
              <a:rPr lang="en-US" b="1" dirty="0" smtClean="0">
                <a:solidFill>
                  <a:srgbClr val="002060"/>
                </a:solidFill>
              </a:rPr>
              <a:t> / </a:t>
            </a:r>
            <a:r>
              <a:rPr lang="en-US" b="1" dirty="0" err="1" smtClean="0">
                <a:solidFill>
                  <a:srgbClr val="002060"/>
                </a:solidFill>
              </a:rPr>
              <a:t>Denken</a:t>
            </a:r>
            <a:r>
              <a:rPr lang="en-US" b="1" dirty="0" smtClean="0">
                <a:solidFill>
                  <a:srgbClr val="002060"/>
                </a:solidFill>
              </a:rPr>
              <a:t> vs. </a:t>
            </a:r>
            <a:r>
              <a:rPr lang="en-US" b="1" dirty="0" err="1" smtClean="0">
                <a:solidFill>
                  <a:srgbClr val="002060"/>
                </a:solidFill>
                <a:effectLst>
                  <a:outerShdw blurRad="38100" dist="38100" dir="2700000" algn="tl">
                    <a:srgbClr val="000000">
                      <a:alpha val="43137"/>
                    </a:srgbClr>
                  </a:outerShdw>
                </a:effectLst>
              </a:rPr>
              <a:t>Verhalten</a:t>
            </a:r>
            <a:endParaRPr lang="en-US" b="1" dirty="0" smtClean="0">
              <a:solidFill>
                <a:srgbClr val="002060"/>
              </a:solidFill>
              <a:effectLst>
                <a:outerShdw blurRad="38100" dist="38100" dir="2700000" algn="tl">
                  <a:srgbClr val="000000">
                    <a:alpha val="43137"/>
                  </a:srgbClr>
                </a:outerShdw>
              </a:effectLst>
            </a:endParaRPr>
          </a:p>
          <a:p>
            <a:endParaRPr lang="en-US" b="1" dirty="0">
              <a:solidFill>
                <a:srgbClr val="002060"/>
              </a:solidFill>
            </a:endParaRPr>
          </a:p>
          <a:p>
            <a:pPr marL="285750" indent="-285750">
              <a:buFont typeface="Arial" panose="020B0604020202020204" pitchFamily="34" charset="0"/>
              <a:buChar char="•"/>
            </a:pPr>
            <a:r>
              <a:rPr lang="de-DE" b="1" dirty="0" smtClean="0">
                <a:solidFill>
                  <a:srgbClr val="002060"/>
                </a:solidFill>
                <a:effectLst>
                  <a:outerShdw blurRad="38100" dist="38100" dir="2700000" algn="tl">
                    <a:srgbClr val="000000">
                      <a:alpha val="43137"/>
                    </a:srgbClr>
                  </a:outerShdw>
                </a:effectLst>
              </a:rPr>
              <a:t>Rationell </a:t>
            </a:r>
            <a:r>
              <a:rPr lang="de-DE" b="1" dirty="0">
                <a:solidFill>
                  <a:srgbClr val="002060"/>
                </a:solidFill>
                <a:effectLst>
                  <a:outerShdw blurRad="38100" dist="38100" dir="2700000" algn="tl">
                    <a:srgbClr val="000000">
                      <a:alpha val="43137"/>
                    </a:srgbClr>
                  </a:outerShdw>
                </a:effectLst>
              </a:rPr>
              <a:t>verhalten</a:t>
            </a:r>
            <a:r>
              <a:rPr lang="de-DE" dirty="0">
                <a:solidFill>
                  <a:srgbClr val="002060"/>
                </a:solidFill>
              </a:rPr>
              <a:t>: Der Ansatz des rationalen </a:t>
            </a:r>
            <a:r>
              <a:rPr lang="de-DE" dirty="0" smtClean="0">
                <a:solidFill>
                  <a:srgbClr val="002060"/>
                </a:solidFill>
              </a:rPr>
              <a:t>Agenten</a:t>
            </a:r>
          </a:p>
          <a:p>
            <a:pPr marL="285750" indent="-285750">
              <a:buFont typeface="Arial" panose="020B0604020202020204" pitchFamily="34" charset="0"/>
              <a:buChar char="•"/>
            </a:pPr>
            <a:endParaRPr lang="de-DE" dirty="0">
              <a:solidFill>
                <a:srgbClr val="002060"/>
              </a:solidFill>
            </a:endParaRPr>
          </a:p>
          <a:p>
            <a:pPr marL="285750" indent="-285750">
              <a:buFont typeface="Symbol" panose="05050102010706020507" pitchFamily="18" charset="2"/>
              <a:buChar char="-"/>
            </a:pPr>
            <a:r>
              <a:rPr lang="de-DE" b="1" dirty="0" smtClean="0">
                <a:solidFill>
                  <a:srgbClr val="002060"/>
                </a:solidFill>
              </a:rPr>
              <a:t>Computeragenten</a:t>
            </a:r>
          </a:p>
          <a:p>
            <a:pPr marL="285750" indent="-285750">
              <a:buFont typeface="Symbol" panose="05050102010706020507" pitchFamily="18" charset="2"/>
              <a:buChar char="-"/>
            </a:pPr>
            <a:r>
              <a:rPr lang="de-DE" b="1" dirty="0">
                <a:solidFill>
                  <a:srgbClr val="002060"/>
                </a:solidFill>
              </a:rPr>
              <a:t>r</a:t>
            </a:r>
            <a:r>
              <a:rPr lang="de-DE" b="1" dirty="0" smtClean="0">
                <a:solidFill>
                  <a:srgbClr val="002060"/>
                </a:solidFill>
              </a:rPr>
              <a:t>ationaler Agent</a:t>
            </a:r>
          </a:p>
          <a:p>
            <a:pPr marL="285750" indent="-285750">
              <a:buFont typeface="Symbol" panose="05050102010706020507" pitchFamily="18" charset="2"/>
              <a:buChar char="-"/>
            </a:pPr>
            <a:r>
              <a:rPr lang="de-DE" b="1" dirty="0">
                <a:solidFill>
                  <a:srgbClr val="002060"/>
                </a:solidFill>
              </a:rPr>
              <a:t>Eingeschränkte Rationalität</a:t>
            </a:r>
            <a:endParaRPr lang="de-DE" b="1" dirty="0" smtClean="0">
              <a:solidFill>
                <a:srgbClr val="002060"/>
              </a:solidFill>
            </a:endParaRPr>
          </a:p>
          <a:p>
            <a:pPr marL="285750" indent="-285750">
              <a:buFont typeface="Arial" panose="020B0604020202020204" pitchFamily="34" charset="0"/>
              <a:buChar char="•"/>
            </a:pPr>
            <a:endParaRPr lang="de-DE" dirty="0" smtClean="0">
              <a:solidFill>
                <a:srgbClr val="002060"/>
              </a:solidFill>
            </a:endParaRPr>
          </a:p>
          <a:p>
            <a:pPr marL="285750" indent="-285750">
              <a:buFont typeface="Arial" panose="020B0604020202020204" pitchFamily="34" charset="0"/>
              <a:buChar char="•"/>
            </a:pPr>
            <a:endParaRPr lang="en-US" dirty="0">
              <a:solidFill>
                <a:srgbClr val="002060"/>
              </a:solidFill>
            </a:endParaRPr>
          </a:p>
          <a:p>
            <a:r>
              <a:rPr lang="de-DE" dirty="0">
                <a:solidFill>
                  <a:srgbClr val="002060"/>
                </a:solidFill>
              </a:rPr>
              <a:t/>
            </a:r>
            <a:br>
              <a:rPr lang="de-DE" dirty="0">
                <a:solidFill>
                  <a:srgbClr val="002060"/>
                </a:solidFill>
              </a:rPr>
            </a:br>
            <a:endParaRPr lang="de-DE" dirty="0">
              <a:solidFill>
                <a:srgbClr val="002060"/>
              </a:solidFill>
            </a:endParaRPr>
          </a:p>
        </p:txBody>
      </p:sp>
      <p:pic>
        <p:nvPicPr>
          <p:cNvPr id="7" name="Grafik 6"/>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8" name="Grafik 7"/>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3" name="Foliennummernplatzhalter 2"/>
          <p:cNvSpPr>
            <a:spLocks noGrp="1"/>
          </p:cNvSpPr>
          <p:nvPr>
            <p:ph type="sldNum" sz="quarter" idx="12"/>
          </p:nvPr>
        </p:nvSpPr>
        <p:spPr/>
        <p:txBody>
          <a:bodyPr/>
          <a:lstStyle/>
          <a:p>
            <a:fld id="{2EAA920B-3D24-4163-BF30-8DF5E59AE904}" type="slidenum">
              <a:rPr lang="LID4096" smtClean="0"/>
              <a:t>14</a:t>
            </a:fld>
            <a:endParaRPr lang="LID4096"/>
          </a:p>
        </p:txBody>
      </p:sp>
    </p:spTree>
    <p:extLst>
      <p:ext uri="{BB962C8B-B14F-4D97-AF65-F5344CB8AC3E}">
        <p14:creationId xmlns:p14="http://schemas.microsoft.com/office/powerpoint/2010/main" val="947252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6" name="Textfeld 5"/>
          <p:cNvSpPr txBox="1"/>
          <p:nvPr/>
        </p:nvSpPr>
        <p:spPr>
          <a:xfrm>
            <a:off x="3089709" y="693020"/>
            <a:ext cx="3773103" cy="461665"/>
          </a:xfrm>
          <a:prstGeom prst="rect">
            <a:avLst/>
          </a:prstGeom>
          <a:noFill/>
        </p:spPr>
        <p:txBody>
          <a:bodyPr wrap="square" rtlCol="0">
            <a:spAutoFit/>
          </a:bodyPr>
          <a:lstStyle/>
          <a:p>
            <a:r>
              <a:rPr lang="de-DE" sz="2400" b="1" dirty="0">
                <a:solidFill>
                  <a:srgbClr val="002060"/>
                </a:solidFill>
              </a:rPr>
              <a:t>Künstliche Intelligenz</a:t>
            </a:r>
          </a:p>
        </p:txBody>
      </p:sp>
      <p:sp>
        <p:nvSpPr>
          <p:cNvPr id="2" name="Textfeld 1">
            <a:extLst>
              <a:ext uri="{FF2B5EF4-FFF2-40B4-BE49-F238E27FC236}">
                <a16:creationId xmlns:a16="http://schemas.microsoft.com/office/drawing/2014/main" id="{E105F013-6A4D-4808-BECB-AA14A7CD7DDC}"/>
              </a:ext>
            </a:extLst>
          </p:cNvPr>
          <p:cNvSpPr txBox="1"/>
          <p:nvPr/>
        </p:nvSpPr>
        <p:spPr>
          <a:xfrm>
            <a:off x="2700000" y="1441174"/>
            <a:ext cx="7200000" cy="4247317"/>
          </a:xfrm>
          <a:prstGeom prst="rect">
            <a:avLst/>
          </a:prstGeom>
          <a:noFill/>
        </p:spPr>
        <p:txBody>
          <a:bodyPr wrap="square" rtlCol="0">
            <a:spAutoFit/>
          </a:bodyPr>
          <a:lstStyle/>
          <a:p>
            <a:r>
              <a:rPr lang="en-US" b="1" dirty="0" smtClean="0">
                <a:solidFill>
                  <a:srgbClr val="002060"/>
                </a:solidFill>
                <a:effectLst>
                  <a:outerShdw blurRad="38100" dist="38100" dir="2700000" algn="tl">
                    <a:srgbClr val="000000">
                      <a:alpha val="43137"/>
                    </a:srgbClr>
                  </a:outerShdw>
                </a:effectLst>
              </a:rPr>
              <a:t>Mensch</a:t>
            </a:r>
            <a:r>
              <a:rPr lang="en-US" b="1" dirty="0" smtClean="0">
                <a:solidFill>
                  <a:srgbClr val="002060"/>
                </a:solidFill>
              </a:rPr>
              <a:t> vs. </a:t>
            </a:r>
            <a:r>
              <a:rPr lang="en-US" b="1" dirty="0" err="1" smtClean="0">
                <a:solidFill>
                  <a:srgbClr val="002060"/>
                </a:solidFill>
              </a:rPr>
              <a:t>Rationalität</a:t>
            </a:r>
            <a:r>
              <a:rPr lang="en-US" b="1" dirty="0" smtClean="0">
                <a:solidFill>
                  <a:srgbClr val="002060"/>
                </a:solidFill>
              </a:rPr>
              <a:t> / </a:t>
            </a:r>
            <a:r>
              <a:rPr lang="en-US" b="1" dirty="0" err="1" smtClean="0">
                <a:solidFill>
                  <a:srgbClr val="002060"/>
                </a:solidFill>
              </a:rPr>
              <a:t>Denken</a:t>
            </a:r>
            <a:r>
              <a:rPr lang="en-US" b="1" dirty="0" smtClean="0">
                <a:solidFill>
                  <a:srgbClr val="002060"/>
                </a:solidFill>
              </a:rPr>
              <a:t> vs. </a:t>
            </a:r>
            <a:r>
              <a:rPr lang="en-US" b="1" dirty="0" err="1" smtClean="0">
                <a:solidFill>
                  <a:srgbClr val="002060"/>
                </a:solidFill>
                <a:effectLst>
                  <a:outerShdw blurRad="38100" dist="38100" dir="2700000" algn="tl">
                    <a:srgbClr val="000000">
                      <a:alpha val="43137"/>
                    </a:srgbClr>
                  </a:outerShdw>
                </a:effectLst>
              </a:rPr>
              <a:t>Verhalten</a:t>
            </a:r>
            <a:endParaRPr lang="en-US" b="1" dirty="0">
              <a:solidFill>
                <a:srgbClr val="002060"/>
              </a:solidFill>
              <a:effectLst>
                <a:outerShdw blurRad="38100" dist="38100" dir="2700000" algn="tl">
                  <a:srgbClr val="000000">
                    <a:alpha val="43137"/>
                  </a:srgbClr>
                </a:outerShdw>
              </a:effectLst>
            </a:endParaRPr>
          </a:p>
          <a:p>
            <a:endParaRPr lang="de-DE" dirty="0">
              <a:solidFill>
                <a:srgbClr val="002060"/>
              </a:solidFill>
            </a:endParaRPr>
          </a:p>
          <a:p>
            <a:pPr marL="285750" indent="-285750">
              <a:buFont typeface="Arial" panose="020B0604020202020204" pitchFamily="34" charset="0"/>
              <a:buChar char="•"/>
            </a:pPr>
            <a:r>
              <a:rPr lang="en-US" b="1" dirty="0" err="1" smtClean="0">
                <a:solidFill>
                  <a:srgbClr val="002060"/>
                </a:solidFill>
                <a:effectLst>
                  <a:outerShdw blurRad="38100" dist="38100" dir="2700000" algn="tl">
                    <a:srgbClr val="000000">
                      <a:alpha val="43137"/>
                    </a:srgbClr>
                  </a:outerShdw>
                </a:effectLst>
              </a:rPr>
              <a:t>Menschlich</a:t>
            </a:r>
            <a:r>
              <a:rPr lang="en-US" b="1" dirty="0" smtClean="0">
                <a:solidFill>
                  <a:srgbClr val="002060"/>
                </a:solidFill>
                <a:effectLst>
                  <a:outerShdw blurRad="38100" dist="38100" dir="2700000" algn="tl">
                    <a:srgbClr val="000000">
                      <a:alpha val="43137"/>
                    </a:srgbClr>
                  </a:outerShdw>
                </a:effectLst>
              </a:rPr>
              <a:t> </a:t>
            </a:r>
            <a:r>
              <a:rPr lang="en-US" b="1" dirty="0" err="1">
                <a:solidFill>
                  <a:srgbClr val="002060"/>
                </a:solidFill>
                <a:effectLst>
                  <a:outerShdw blurRad="38100" dist="38100" dir="2700000" algn="tl">
                    <a:srgbClr val="000000">
                      <a:alpha val="43137"/>
                    </a:srgbClr>
                  </a:outerShdw>
                </a:effectLst>
              </a:rPr>
              <a:t>verhalten</a:t>
            </a:r>
            <a:r>
              <a:rPr lang="en-US" dirty="0">
                <a:solidFill>
                  <a:srgbClr val="002060"/>
                </a:solidFill>
              </a:rPr>
              <a:t>: Der </a:t>
            </a:r>
            <a:r>
              <a:rPr lang="en-US" dirty="0" smtClean="0">
                <a:solidFill>
                  <a:srgbClr val="002060"/>
                </a:solidFill>
              </a:rPr>
              <a:t>Turing-Test-Ansatz</a:t>
            </a:r>
          </a:p>
          <a:p>
            <a:pPr marL="285750" indent="-285750">
              <a:buFont typeface="Arial" panose="020B0604020202020204" pitchFamily="34" charset="0"/>
              <a:buChar char="•"/>
            </a:pPr>
            <a:endParaRPr lang="en-US" dirty="0" smtClean="0">
              <a:solidFill>
                <a:srgbClr val="002060"/>
              </a:solidFill>
            </a:endParaRPr>
          </a:p>
          <a:p>
            <a:pPr marL="285750" indent="-285750">
              <a:buFont typeface="Symbol" panose="05050102010706020507" pitchFamily="18" charset="2"/>
              <a:buChar char="-"/>
            </a:pPr>
            <a:r>
              <a:rPr lang="de-DE" b="1" dirty="0">
                <a:solidFill>
                  <a:srgbClr val="002060"/>
                </a:solidFill>
              </a:rPr>
              <a:t>Verarbeitung natürlicher Sprache </a:t>
            </a:r>
            <a:r>
              <a:rPr lang="de-DE" dirty="0">
                <a:solidFill>
                  <a:srgbClr val="002060"/>
                </a:solidFill>
              </a:rPr>
              <a:t>zur erfolgreichen Kommunikation in einer menschlichen Sprache</a:t>
            </a:r>
          </a:p>
          <a:p>
            <a:pPr marL="285750" indent="-285750">
              <a:buFont typeface="Symbol" panose="05050102010706020507" pitchFamily="18" charset="2"/>
              <a:buChar char="-"/>
            </a:pPr>
            <a:r>
              <a:rPr lang="de-DE" b="1" dirty="0">
                <a:solidFill>
                  <a:srgbClr val="002060"/>
                </a:solidFill>
              </a:rPr>
              <a:t>Wissensrepräsentation</a:t>
            </a:r>
            <a:r>
              <a:rPr lang="de-DE" dirty="0">
                <a:solidFill>
                  <a:srgbClr val="002060"/>
                </a:solidFill>
              </a:rPr>
              <a:t>, um zu speichern, was er weiß oder hört</a:t>
            </a:r>
            <a:r>
              <a:rPr lang="de-DE" dirty="0" smtClean="0">
                <a:solidFill>
                  <a:srgbClr val="002060"/>
                </a:solidFill>
              </a:rPr>
              <a:t>;</a:t>
            </a:r>
            <a:endParaRPr lang="en-US" dirty="0">
              <a:solidFill>
                <a:srgbClr val="002060"/>
              </a:solidFill>
            </a:endParaRPr>
          </a:p>
          <a:p>
            <a:pPr marL="285750" indent="-285750">
              <a:buFont typeface="Symbol" panose="05050102010706020507" pitchFamily="18" charset="2"/>
              <a:buChar char="-"/>
            </a:pPr>
            <a:r>
              <a:rPr lang="de-DE" b="1" dirty="0">
                <a:solidFill>
                  <a:srgbClr val="002060"/>
                </a:solidFill>
              </a:rPr>
              <a:t>automatisiertes Denken </a:t>
            </a:r>
            <a:r>
              <a:rPr lang="de-DE" dirty="0">
                <a:solidFill>
                  <a:srgbClr val="002060"/>
                </a:solidFill>
              </a:rPr>
              <a:t>zur Beantwortung von Fragen und zum Ziehen neuer </a:t>
            </a:r>
            <a:r>
              <a:rPr lang="de-DE" dirty="0" smtClean="0">
                <a:solidFill>
                  <a:srgbClr val="002060"/>
                </a:solidFill>
              </a:rPr>
              <a:t>Schlussfolgerungen</a:t>
            </a:r>
          </a:p>
          <a:p>
            <a:pPr marL="285750" indent="-285750">
              <a:buFont typeface="Symbol" panose="05050102010706020507" pitchFamily="18" charset="2"/>
              <a:buChar char="-"/>
            </a:pPr>
            <a:r>
              <a:rPr lang="de-DE" b="1" dirty="0">
                <a:solidFill>
                  <a:srgbClr val="C00000"/>
                </a:solidFill>
                <a:effectLst>
                  <a:outerShdw blurRad="38100" dist="38100" dir="2700000" algn="tl">
                    <a:srgbClr val="000000">
                      <a:alpha val="43137"/>
                    </a:srgbClr>
                  </a:outerShdw>
                </a:effectLst>
              </a:rPr>
              <a:t>maschinelles Lernen </a:t>
            </a:r>
            <a:r>
              <a:rPr lang="de-DE" dirty="0">
                <a:solidFill>
                  <a:srgbClr val="002060"/>
                </a:solidFill>
              </a:rPr>
              <a:t>zur Anpassung an neue Umstände und zur Erkennung und Extrapolation von Mustern</a:t>
            </a:r>
            <a:r>
              <a:rPr lang="de-DE" dirty="0" smtClean="0">
                <a:solidFill>
                  <a:srgbClr val="002060"/>
                </a:solidFill>
              </a:rPr>
              <a:t>.</a:t>
            </a:r>
          </a:p>
          <a:p>
            <a:pPr marL="285750" indent="-285750">
              <a:buFont typeface="Symbol" panose="05050102010706020507" pitchFamily="18" charset="2"/>
              <a:buChar char="-"/>
            </a:pPr>
            <a:endParaRPr lang="de-DE" dirty="0">
              <a:solidFill>
                <a:srgbClr val="002060"/>
              </a:solidFill>
            </a:endParaRPr>
          </a:p>
          <a:p>
            <a:pPr marL="285750" indent="-285750">
              <a:buFont typeface="Symbol" panose="05050102010706020507" pitchFamily="18" charset="2"/>
              <a:buChar char="-"/>
            </a:pPr>
            <a:r>
              <a:rPr lang="de-DE" b="1" dirty="0">
                <a:solidFill>
                  <a:srgbClr val="002060"/>
                </a:solidFill>
              </a:rPr>
              <a:t>Computer Vision und Spracherkennung</a:t>
            </a:r>
            <a:r>
              <a:rPr lang="de-DE" dirty="0">
                <a:solidFill>
                  <a:srgbClr val="002060"/>
                </a:solidFill>
              </a:rPr>
              <a:t>, um die Welt zu erkennen;</a:t>
            </a:r>
          </a:p>
          <a:p>
            <a:pPr marL="285750" indent="-285750">
              <a:buFont typeface="Symbol" panose="05050102010706020507" pitchFamily="18" charset="2"/>
              <a:buChar char="-"/>
            </a:pPr>
            <a:r>
              <a:rPr lang="de-DE" b="1" dirty="0">
                <a:solidFill>
                  <a:srgbClr val="002060"/>
                </a:solidFill>
              </a:rPr>
              <a:t>Robotik</a:t>
            </a:r>
            <a:r>
              <a:rPr lang="de-DE" dirty="0">
                <a:solidFill>
                  <a:srgbClr val="002060"/>
                </a:solidFill>
              </a:rPr>
              <a:t>, um Objekte zu manipulieren und sich zu bewegen.</a:t>
            </a:r>
            <a:endParaRPr lang="en-US" dirty="0">
              <a:solidFill>
                <a:srgbClr val="002060"/>
              </a:solidFill>
            </a:endParaRPr>
          </a:p>
        </p:txBody>
      </p:sp>
      <p:pic>
        <p:nvPicPr>
          <p:cNvPr id="2050" name="Picture 2" descr="Turing test - Wikipedia"/>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8086007" y="1212277"/>
            <a:ext cx="1749379" cy="1333868"/>
          </a:xfrm>
          <a:prstGeom prst="rect">
            <a:avLst/>
          </a:prstGeom>
          <a:noFill/>
          <a:extLst>
            <a:ext uri="{909E8E84-426E-40DD-AFC4-6F175D3DCCD1}">
              <a14:hiddenFill xmlns:a14="http://schemas.microsoft.com/office/drawing/2010/main">
                <a:solidFill>
                  <a:srgbClr val="FFFFFF"/>
                </a:solidFill>
              </a14:hiddenFill>
            </a:ext>
          </a:extLst>
        </p:spPr>
      </p:pic>
      <p:sp>
        <p:nvSpPr>
          <p:cNvPr id="3" name="Textfeld 2"/>
          <p:cNvSpPr txBox="1"/>
          <p:nvPr/>
        </p:nvSpPr>
        <p:spPr>
          <a:xfrm>
            <a:off x="7805760" y="693020"/>
            <a:ext cx="2309872" cy="477054"/>
          </a:xfrm>
          <a:prstGeom prst="rect">
            <a:avLst/>
          </a:prstGeom>
          <a:noFill/>
        </p:spPr>
        <p:txBody>
          <a:bodyPr wrap="square" rtlCol="0">
            <a:spAutoFit/>
          </a:bodyPr>
          <a:lstStyle/>
          <a:p>
            <a:r>
              <a:rPr lang="de-DE" sz="1400" i="1" dirty="0">
                <a:solidFill>
                  <a:srgbClr val="002060"/>
                </a:solidFill>
              </a:rPr>
              <a:t>Kann eine Maschine denken</a:t>
            </a:r>
            <a:r>
              <a:rPr lang="de-DE" sz="1400" i="1" dirty="0" smtClean="0">
                <a:solidFill>
                  <a:srgbClr val="002060"/>
                </a:solidFill>
              </a:rPr>
              <a:t>?</a:t>
            </a:r>
          </a:p>
          <a:p>
            <a:r>
              <a:rPr lang="de-DE" sz="1050" i="1" dirty="0" smtClean="0">
                <a:solidFill>
                  <a:srgbClr val="002060"/>
                </a:solidFill>
              </a:rPr>
              <a:t>Turing, 1950</a:t>
            </a:r>
            <a:endParaRPr lang="de-DE" sz="1050" i="1" dirty="0">
              <a:solidFill>
                <a:srgbClr val="002060"/>
              </a:solidFill>
            </a:endParaRPr>
          </a:p>
        </p:txBody>
      </p:sp>
      <p:pic>
        <p:nvPicPr>
          <p:cNvPr id="7" name="Grafik 6"/>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8" name="Grafik 7"/>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4" name="Foliennummernplatzhalter 3"/>
          <p:cNvSpPr>
            <a:spLocks noGrp="1"/>
          </p:cNvSpPr>
          <p:nvPr>
            <p:ph type="sldNum" sz="quarter" idx="12"/>
          </p:nvPr>
        </p:nvSpPr>
        <p:spPr/>
        <p:txBody>
          <a:bodyPr/>
          <a:lstStyle/>
          <a:p>
            <a:fld id="{2EAA920B-3D24-4163-BF30-8DF5E59AE904}" type="slidenum">
              <a:rPr lang="LID4096" smtClean="0"/>
              <a:t>15</a:t>
            </a:fld>
            <a:endParaRPr lang="LID4096"/>
          </a:p>
        </p:txBody>
      </p:sp>
    </p:spTree>
    <p:extLst>
      <p:ext uri="{BB962C8B-B14F-4D97-AF65-F5344CB8AC3E}">
        <p14:creationId xmlns:p14="http://schemas.microsoft.com/office/powerpoint/2010/main" val="2574318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2">
                                            <p:txEl>
                                              <p:pRg st="7" end="7"/>
                                            </p:txEl>
                                          </p:spTgt>
                                        </p:tgtEl>
                                      </p:cBhvr>
                                    </p:animEffect>
                                    <p:animScale>
                                      <p:cBhvr>
                                        <p:cTn id="7" dur="250" autoRev="1" fill="hold"/>
                                        <p:tgtEl>
                                          <p:spTgt spid="2">
                                            <p:txEl>
                                              <p:pRg st="7" end="7"/>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feld 5"/>
          <p:cNvSpPr txBox="1"/>
          <p:nvPr/>
        </p:nvSpPr>
        <p:spPr>
          <a:xfrm>
            <a:off x="3089709" y="693020"/>
            <a:ext cx="3773103" cy="461665"/>
          </a:xfrm>
          <a:prstGeom prst="rect">
            <a:avLst/>
          </a:prstGeom>
          <a:noFill/>
        </p:spPr>
        <p:txBody>
          <a:bodyPr wrap="square" rtlCol="0">
            <a:spAutoFit/>
          </a:bodyPr>
          <a:lstStyle/>
          <a:p>
            <a:r>
              <a:rPr lang="de-DE" sz="2400" b="1" dirty="0">
                <a:solidFill>
                  <a:schemeClr val="accent1">
                    <a:lumMod val="50000"/>
                  </a:schemeClr>
                </a:solidFill>
              </a:rPr>
              <a:t>Künstliche Intelligenz</a:t>
            </a:r>
          </a:p>
        </p:txBody>
      </p:sp>
      <p:sp>
        <p:nvSpPr>
          <p:cNvPr id="2" name="Abgerundetes Rechteck 1"/>
          <p:cNvSpPr/>
          <p:nvPr/>
        </p:nvSpPr>
        <p:spPr>
          <a:xfrm>
            <a:off x="2353376" y="1559292"/>
            <a:ext cx="7801277" cy="4360245"/>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Textfeld 6"/>
          <p:cNvSpPr txBox="1"/>
          <p:nvPr/>
        </p:nvSpPr>
        <p:spPr>
          <a:xfrm>
            <a:off x="3089708" y="1742174"/>
            <a:ext cx="3773103" cy="461665"/>
          </a:xfrm>
          <a:prstGeom prst="rect">
            <a:avLst/>
          </a:prstGeom>
          <a:noFill/>
        </p:spPr>
        <p:txBody>
          <a:bodyPr wrap="square" rtlCol="0">
            <a:spAutoFit/>
          </a:bodyPr>
          <a:lstStyle/>
          <a:p>
            <a:r>
              <a:rPr lang="de-DE" sz="2400" b="1" dirty="0">
                <a:solidFill>
                  <a:schemeClr val="accent1">
                    <a:lumMod val="50000"/>
                  </a:schemeClr>
                </a:solidFill>
                <a:effectLst>
                  <a:outerShdw blurRad="38100" dist="38100" dir="2700000" algn="tl">
                    <a:srgbClr val="000000">
                      <a:alpha val="43137"/>
                    </a:srgbClr>
                  </a:outerShdw>
                </a:effectLst>
              </a:rPr>
              <a:t>Maschinelles Lernen</a:t>
            </a:r>
          </a:p>
        </p:txBody>
      </p:sp>
      <p:pic>
        <p:nvPicPr>
          <p:cNvPr id="8" name="Grafik 7"/>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9" name="Grafik 8"/>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3" name="Foliennummernplatzhalter 2"/>
          <p:cNvSpPr>
            <a:spLocks noGrp="1"/>
          </p:cNvSpPr>
          <p:nvPr>
            <p:ph type="sldNum" sz="quarter" idx="12"/>
          </p:nvPr>
        </p:nvSpPr>
        <p:spPr/>
        <p:txBody>
          <a:bodyPr/>
          <a:lstStyle/>
          <a:p>
            <a:fld id="{2EAA920B-3D24-4163-BF30-8DF5E59AE904}" type="slidenum">
              <a:rPr lang="LID4096" smtClean="0"/>
              <a:t>16</a:t>
            </a:fld>
            <a:endParaRPr lang="LID4096"/>
          </a:p>
        </p:txBody>
      </p:sp>
    </p:spTree>
    <p:extLst>
      <p:ext uri="{BB962C8B-B14F-4D97-AF65-F5344CB8AC3E}">
        <p14:creationId xmlns:p14="http://schemas.microsoft.com/office/powerpoint/2010/main" val="393281329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feld 5"/>
          <p:cNvSpPr txBox="1"/>
          <p:nvPr/>
        </p:nvSpPr>
        <p:spPr>
          <a:xfrm>
            <a:off x="3089709" y="693020"/>
            <a:ext cx="3773103" cy="461665"/>
          </a:xfrm>
          <a:prstGeom prst="rect">
            <a:avLst/>
          </a:prstGeom>
          <a:noFill/>
        </p:spPr>
        <p:txBody>
          <a:bodyPr wrap="square" rtlCol="0">
            <a:spAutoFit/>
          </a:bodyPr>
          <a:lstStyle/>
          <a:p>
            <a:r>
              <a:rPr lang="de-DE" sz="2400" b="1" dirty="0">
                <a:solidFill>
                  <a:schemeClr val="accent1">
                    <a:lumMod val="50000"/>
                  </a:schemeClr>
                </a:solidFill>
              </a:rPr>
              <a:t>Künstliche Intelligenz</a:t>
            </a:r>
          </a:p>
        </p:txBody>
      </p:sp>
      <p:sp>
        <p:nvSpPr>
          <p:cNvPr id="2" name="Abgerundetes Rechteck 1"/>
          <p:cNvSpPr/>
          <p:nvPr/>
        </p:nvSpPr>
        <p:spPr>
          <a:xfrm>
            <a:off x="2353376" y="1559292"/>
            <a:ext cx="7801277" cy="4360245"/>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Textfeld 6"/>
          <p:cNvSpPr txBox="1"/>
          <p:nvPr/>
        </p:nvSpPr>
        <p:spPr>
          <a:xfrm>
            <a:off x="3089708" y="1742174"/>
            <a:ext cx="3773103" cy="461665"/>
          </a:xfrm>
          <a:prstGeom prst="rect">
            <a:avLst/>
          </a:prstGeom>
          <a:noFill/>
        </p:spPr>
        <p:txBody>
          <a:bodyPr wrap="square" rtlCol="0">
            <a:spAutoFit/>
          </a:bodyPr>
          <a:lstStyle/>
          <a:p>
            <a:r>
              <a:rPr lang="de-DE" sz="2400" b="1" dirty="0">
                <a:solidFill>
                  <a:schemeClr val="accent1">
                    <a:lumMod val="50000"/>
                  </a:schemeClr>
                </a:solidFill>
              </a:rPr>
              <a:t>Maschinelles Lernen</a:t>
            </a:r>
          </a:p>
        </p:txBody>
      </p:sp>
      <p:sp>
        <p:nvSpPr>
          <p:cNvPr id="8" name="Textfeld 7">
            <a:extLst>
              <a:ext uri="{FF2B5EF4-FFF2-40B4-BE49-F238E27FC236}">
                <a16:creationId xmlns:a16="http://schemas.microsoft.com/office/drawing/2014/main" id="{E105F013-6A4D-4808-BECB-AA14A7CD7DDC}"/>
              </a:ext>
            </a:extLst>
          </p:cNvPr>
          <p:cNvSpPr txBox="1"/>
          <p:nvPr/>
        </p:nvSpPr>
        <p:spPr>
          <a:xfrm>
            <a:off x="2651608" y="2492027"/>
            <a:ext cx="7200000" cy="3139321"/>
          </a:xfrm>
          <a:prstGeom prst="rect">
            <a:avLst/>
          </a:prstGeom>
          <a:noFill/>
        </p:spPr>
        <p:txBody>
          <a:bodyPr wrap="square" rtlCol="0">
            <a:spAutoFit/>
          </a:bodyPr>
          <a:lstStyle/>
          <a:p>
            <a:r>
              <a:rPr lang="en-US" dirty="0">
                <a:solidFill>
                  <a:srgbClr val="002060"/>
                </a:solidFill>
              </a:rPr>
              <a:t>A machine has to be </a:t>
            </a:r>
            <a:r>
              <a:rPr lang="en-US" b="1" dirty="0">
                <a:solidFill>
                  <a:srgbClr val="002060"/>
                </a:solidFill>
              </a:rPr>
              <a:t>intelligent</a:t>
            </a:r>
            <a:r>
              <a:rPr lang="en-US" dirty="0">
                <a:solidFill>
                  <a:srgbClr val="002060"/>
                </a:solidFill>
              </a:rPr>
              <a:t> and </a:t>
            </a:r>
            <a:r>
              <a:rPr lang="en-US" b="1" dirty="0">
                <a:solidFill>
                  <a:srgbClr val="002060"/>
                </a:solidFill>
              </a:rPr>
              <a:t>responsive</a:t>
            </a:r>
            <a:r>
              <a:rPr lang="en-US" dirty="0">
                <a:solidFill>
                  <a:srgbClr val="002060"/>
                </a:solidFill>
              </a:rPr>
              <a:t> in a manner that </a:t>
            </a:r>
            <a:r>
              <a:rPr lang="en-US" b="1" dirty="0">
                <a:solidFill>
                  <a:srgbClr val="002060"/>
                </a:solidFill>
              </a:rPr>
              <a:t>cannot be differentiated</a:t>
            </a:r>
            <a:r>
              <a:rPr lang="en-US" dirty="0">
                <a:solidFill>
                  <a:srgbClr val="002060"/>
                </a:solidFill>
              </a:rPr>
              <a:t> from that of a human being.</a:t>
            </a:r>
          </a:p>
          <a:p>
            <a:pPr algn="r"/>
            <a:r>
              <a:rPr lang="en-US" i="1" dirty="0">
                <a:solidFill>
                  <a:srgbClr val="002060"/>
                </a:solidFill>
              </a:rPr>
              <a:t>-- Alan </a:t>
            </a:r>
            <a:r>
              <a:rPr lang="en-US" i="1" dirty="0" smtClean="0">
                <a:solidFill>
                  <a:srgbClr val="002060"/>
                </a:solidFill>
              </a:rPr>
              <a:t>Turing (1950</a:t>
            </a:r>
            <a:r>
              <a:rPr lang="en-US" i="1" dirty="0">
                <a:solidFill>
                  <a:srgbClr val="002060"/>
                </a:solidFill>
              </a:rPr>
              <a:t>)</a:t>
            </a:r>
            <a:endParaRPr lang="de-DE" i="1" dirty="0">
              <a:solidFill>
                <a:srgbClr val="002060"/>
              </a:solidFill>
            </a:endParaRPr>
          </a:p>
          <a:p>
            <a:endParaRPr lang="en-US" dirty="0">
              <a:solidFill>
                <a:srgbClr val="002060"/>
              </a:solidFill>
            </a:endParaRPr>
          </a:p>
          <a:p>
            <a:r>
              <a:rPr lang="en-US" dirty="0" smtClean="0">
                <a:solidFill>
                  <a:srgbClr val="002060"/>
                </a:solidFill>
              </a:rPr>
              <a:t>A </a:t>
            </a:r>
            <a:r>
              <a:rPr lang="en-US" dirty="0">
                <a:solidFill>
                  <a:srgbClr val="002060"/>
                </a:solidFill>
              </a:rPr>
              <a:t>computer program is said to learn from </a:t>
            </a:r>
            <a:r>
              <a:rPr lang="en-US" b="1" dirty="0">
                <a:solidFill>
                  <a:srgbClr val="002060"/>
                </a:solidFill>
              </a:rPr>
              <a:t>experience E</a:t>
            </a:r>
            <a:r>
              <a:rPr lang="en-US" dirty="0">
                <a:solidFill>
                  <a:srgbClr val="002060"/>
                </a:solidFill>
              </a:rPr>
              <a:t> with respect </a:t>
            </a:r>
            <a:r>
              <a:rPr lang="en-US" dirty="0" smtClean="0">
                <a:solidFill>
                  <a:srgbClr val="002060"/>
                </a:solidFill>
              </a:rPr>
              <a:t>to </a:t>
            </a:r>
            <a:r>
              <a:rPr lang="en-US" dirty="0">
                <a:solidFill>
                  <a:srgbClr val="002060"/>
                </a:solidFill>
              </a:rPr>
              <a:t>some class of </a:t>
            </a:r>
            <a:r>
              <a:rPr lang="en-US" b="1" dirty="0">
                <a:solidFill>
                  <a:srgbClr val="002060"/>
                </a:solidFill>
              </a:rPr>
              <a:t>tasks T </a:t>
            </a:r>
            <a:r>
              <a:rPr lang="en-US" dirty="0">
                <a:solidFill>
                  <a:srgbClr val="002060"/>
                </a:solidFill>
              </a:rPr>
              <a:t>and </a:t>
            </a:r>
            <a:r>
              <a:rPr lang="en-US" b="1" dirty="0">
                <a:solidFill>
                  <a:srgbClr val="002060"/>
                </a:solidFill>
              </a:rPr>
              <a:t>performance measure P</a:t>
            </a:r>
            <a:r>
              <a:rPr lang="en-US" dirty="0">
                <a:solidFill>
                  <a:srgbClr val="002060"/>
                </a:solidFill>
              </a:rPr>
              <a:t>, if its performance at tasks in </a:t>
            </a:r>
            <a:r>
              <a:rPr lang="en-US" b="1" dirty="0">
                <a:solidFill>
                  <a:srgbClr val="002060"/>
                </a:solidFill>
              </a:rPr>
              <a:t>T</a:t>
            </a:r>
            <a:r>
              <a:rPr lang="en-US" dirty="0">
                <a:solidFill>
                  <a:srgbClr val="002060"/>
                </a:solidFill>
              </a:rPr>
              <a:t>, as measured by </a:t>
            </a:r>
            <a:r>
              <a:rPr lang="en-US" b="1" dirty="0">
                <a:solidFill>
                  <a:srgbClr val="002060"/>
                </a:solidFill>
              </a:rPr>
              <a:t>P</a:t>
            </a:r>
            <a:r>
              <a:rPr lang="en-US" dirty="0">
                <a:solidFill>
                  <a:srgbClr val="002060"/>
                </a:solidFill>
              </a:rPr>
              <a:t>, </a:t>
            </a:r>
            <a:r>
              <a:rPr lang="en-US" b="1" dirty="0" smtClean="0">
                <a:solidFill>
                  <a:srgbClr val="002060"/>
                </a:solidFill>
              </a:rPr>
              <a:t>improves</a:t>
            </a:r>
            <a:r>
              <a:rPr lang="en-US" dirty="0" smtClean="0">
                <a:solidFill>
                  <a:srgbClr val="002060"/>
                </a:solidFill>
              </a:rPr>
              <a:t> </a:t>
            </a:r>
            <a:r>
              <a:rPr lang="en-US" dirty="0">
                <a:solidFill>
                  <a:srgbClr val="002060"/>
                </a:solidFill>
              </a:rPr>
              <a:t>with experience </a:t>
            </a:r>
            <a:r>
              <a:rPr lang="en-US" b="1" dirty="0">
                <a:solidFill>
                  <a:srgbClr val="002060"/>
                </a:solidFill>
              </a:rPr>
              <a:t>E</a:t>
            </a:r>
            <a:r>
              <a:rPr lang="en-US" dirty="0" smtClean="0">
                <a:solidFill>
                  <a:srgbClr val="002060"/>
                </a:solidFill>
              </a:rPr>
              <a:t>.</a:t>
            </a:r>
          </a:p>
          <a:p>
            <a:pPr algn="r"/>
            <a:r>
              <a:rPr lang="en-US" dirty="0" smtClean="0">
                <a:solidFill>
                  <a:srgbClr val="002060"/>
                </a:solidFill>
              </a:rPr>
              <a:t>-- </a:t>
            </a:r>
            <a:r>
              <a:rPr lang="en-US" i="1" dirty="0" smtClean="0">
                <a:solidFill>
                  <a:srgbClr val="002060"/>
                </a:solidFill>
              </a:rPr>
              <a:t>Tom </a:t>
            </a:r>
            <a:r>
              <a:rPr lang="en-US" i="1" dirty="0">
                <a:solidFill>
                  <a:srgbClr val="002060"/>
                </a:solidFill>
              </a:rPr>
              <a:t>M. </a:t>
            </a:r>
            <a:r>
              <a:rPr lang="en-US" i="1" dirty="0" smtClean="0">
                <a:solidFill>
                  <a:srgbClr val="002060"/>
                </a:solidFill>
              </a:rPr>
              <a:t>Mitchell (1997)</a:t>
            </a:r>
            <a:endParaRPr lang="en-US" i="1" dirty="0">
              <a:solidFill>
                <a:srgbClr val="002060"/>
              </a:solidFill>
            </a:endParaRPr>
          </a:p>
          <a:p>
            <a:pPr marL="285750" indent="-285750">
              <a:buFont typeface="Arial" panose="020B0604020202020204" pitchFamily="34" charset="0"/>
              <a:buChar char="•"/>
            </a:pPr>
            <a:endParaRPr lang="en-US" dirty="0">
              <a:solidFill>
                <a:srgbClr val="002060"/>
              </a:solidFill>
            </a:endParaRPr>
          </a:p>
          <a:p>
            <a:r>
              <a:rPr lang="de-DE" dirty="0">
                <a:solidFill>
                  <a:srgbClr val="002060"/>
                </a:solidFill>
              </a:rPr>
              <a:t/>
            </a:r>
            <a:br>
              <a:rPr lang="de-DE" dirty="0">
                <a:solidFill>
                  <a:srgbClr val="002060"/>
                </a:solidFill>
              </a:rPr>
            </a:br>
            <a:endParaRPr lang="de-DE" dirty="0">
              <a:solidFill>
                <a:srgbClr val="002060"/>
              </a:solidFill>
            </a:endParaRPr>
          </a:p>
        </p:txBody>
      </p:sp>
      <p:pic>
        <p:nvPicPr>
          <p:cNvPr id="9" name="Grafik 8"/>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10" name="Grafik 9"/>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3" name="Foliennummernplatzhalter 2"/>
          <p:cNvSpPr>
            <a:spLocks noGrp="1"/>
          </p:cNvSpPr>
          <p:nvPr>
            <p:ph type="sldNum" sz="quarter" idx="12"/>
          </p:nvPr>
        </p:nvSpPr>
        <p:spPr/>
        <p:txBody>
          <a:bodyPr/>
          <a:lstStyle/>
          <a:p>
            <a:fld id="{2EAA920B-3D24-4163-BF30-8DF5E59AE904}" type="slidenum">
              <a:rPr lang="LID4096" smtClean="0"/>
              <a:t>17</a:t>
            </a:fld>
            <a:endParaRPr lang="LID4096"/>
          </a:p>
        </p:txBody>
      </p:sp>
    </p:spTree>
    <p:extLst>
      <p:ext uri="{BB962C8B-B14F-4D97-AF65-F5344CB8AC3E}">
        <p14:creationId xmlns:p14="http://schemas.microsoft.com/office/powerpoint/2010/main" val="739152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feld 5"/>
          <p:cNvSpPr txBox="1"/>
          <p:nvPr/>
        </p:nvSpPr>
        <p:spPr>
          <a:xfrm>
            <a:off x="3089709" y="693020"/>
            <a:ext cx="3773103" cy="461665"/>
          </a:xfrm>
          <a:prstGeom prst="rect">
            <a:avLst/>
          </a:prstGeom>
          <a:noFill/>
        </p:spPr>
        <p:txBody>
          <a:bodyPr wrap="square" rtlCol="0">
            <a:spAutoFit/>
          </a:bodyPr>
          <a:lstStyle/>
          <a:p>
            <a:r>
              <a:rPr lang="de-DE" sz="2400" b="1" dirty="0">
                <a:solidFill>
                  <a:schemeClr val="accent1">
                    <a:lumMod val="50000"/>
                  </a:schemeClr>
                </a:solidFill>
              </a:rPr>
              <a:t>Künstliche Intelligenz</a:t>
            </a:r>
          </a:p>
        </p:txBody>
      </p:sp>
      <p:sp>
        <p:nvSpPr>
          <p:cNvPr id="2" name="Abgerundetes Rechteck 1"/>
          <p:cNvSpPr/>
          <p:nvPr/>
        </p:nvSpPr>
        <p:spPr>
          <a:xfrm>
            <a:off x="2353376" y="1559292"/>
            <a:ext cx="7801277" cy="4360245"/>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Textfeld 6"/>
          <p:cNvSpPr txBox="1"/>
          <p:nvPr/>
        </p:nvSpPr>
        <p:spPr>
          <a:xfrm>
            <a:off x="3089708" y="1742174"/>
            <a:ext cx="3773103" cy="461665"/>
          </a:xfrm>
          <a:prstGeom prst="rect">
            <a:avLst/>
          </a:prstGeom>
          <a:noFill/>
        </p:spPr>
        <p:txBody>
          <a:bodyPr wrap="square" rtlCol="0">
            <a:spAutoFit/>
          </a:bodyPr>
          <a:lstStyle/>
          <a:p>
            <a:r>
              <a:rPr lang="de-DE" sz="2400" b="1" dirty="0">
                <a:solidFill>
                  <a:schemeClr val="accent1">
                    <a:lumMod val="50000"/>
                  </a:schemeClr>
                </a:solidFill>
              </a:rPr>
              <a:t>Maschinelles Lernen</a:t>
            </a:r>
          </a:p>
        </p:txBody>
      </p:sp>
      <p:pic>
        <p:nvPicPr>
          <p:cNvPr id="8" name="Grafik 7"/>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9" name="Grafik 8"/>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3" name="Foliennummernplatzhalter 2"/>
          <p:cNvSpPr>
            <a:spLocks noGrp="1"/>
          </p:cNvSpPr>
          <p:nvPr>
            <p:ph type="sldNum" sz="quarter" idx="12"/>
          </p:nvPr>
        </p:nvSpPr>
        <p:spPr/>
        <p:txBody>
          <a:bodyPr/>
          <a:lstStyle/>
          <a:p>
            <a:fld id="{2EAA920B-3D24-4163-BF30-8DF5E59AE904}" type="slidenum">
              <a:rPr lang="LID4096" smtClean="0"/>
              <a:t>18</a:t>
            </a:fld>
            <a:endParaRPr lang="LID4096"/>
          </a:p>
        </p:txBody>
      </p:sp>
    </p:spTree>
    <p:extLst>
      <p:ext uri="{BB962C8B-B14F-4D97-AF65-F5344CB8AC3E}">
        <p14:creationId xmlns:p14="http://schemas.microsoft.com/office/powerpoint/2010/main" val="385718213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feld 5"/>
          <p:cNvSpPr txBox="1"/>
          <p:nvPr/>
        </p:nvSpPr>
        <p:spPr>
          <a:xfrm>
            <a:off x="3089709" y="693020"/>
            <a:ext cx="3773103" cy="461665"/>
          </a:xfrm>
          <a:prstGeom prst="rect">
            <a:avLst/>
          </a:prstGeom>
          <a:noFill/>
        </p:spPr>
        <p:txBody>
          <a:bodyPr wrap="square" rtlCol="0">
            <a:spAutoFit/>
          </a:bodyPr>
          <a:lstStyle/>
          <a:p>
            <a:r>
              <a:rPr lang="de-DE" sz="2400" b="1" dirty="0">
                <a:solidFill>
                  <a:schemeClr val="accent1">
                    <a:lumMod val="50000"/>
                  </a:schemeClr>
                </a:solidFill>
              </a:rPr>
              <a:t>Künstliche Intelligenz</a:t>
            </a:r>
          </a:p>
        </p:txBody>
      </p:sp>
      <p:sp>
        <p:nvSpPr>
          <p:cNvPr id="2" name="Abgerundetes Rechteck 1"/>
          <p:cNvSpPr/>
          <p:nvPr/>
        </p:nvSpPr>
        <p:spPr>
          <a:xfrm>
            <a:off x="2353376" y="1559292"/>
            <a:ext cx="7801277" cy="4360245"/>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Textfeld 6"/>
          <p:cNvSpPr txBox="1"/>
          <p:nvPr/>
        </p:nvSpPr>
        <p:spPr>
          <a:xfrm>
            <a:off x="3089708" y="1742174"/>
            <a:ext cx="3773103" cy="461665"/>
          </a:xfrm>
          <a:prstGeom prst="rect">
            <a:avLst/>
          </a:prstGeom>
          <a:noFill/>
        </p:spPr>
        <p:txBody>
          <a:bodyPr wrap="square" rtlCol="0">
            <a:spAutoFit/>
          </a:bodyPr>
          <a:lstStyle/>
          <a:p>
            <a:r>
              <a:rPr lang="de-DE" sz="2400" b="1" dirty="0">
                <a:solidFill>
                  <a:schemeClr val="accent1">
                    <a:lumMod val="50000"/>
                  </a:schemeClr>
                </a:solidFill>
              </a:rPr>
              <a:t>Maschinelles Lernen</a:t>
            </a:r>
          </a:p>
        </p:txBody>
      </p:sp>
      <p:sp>
        <p:nvSpPr>
          <p:cNvPr id="3" name="Abgerundetes Rechteck 2"/>
          <p:cNvSpPr/>
          <p:nvPr/>
        </p:nvSpPr>
        <p:spPr>
          <a:xfrm>
            <a:off x="2416234" y="2444817"/>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Textfeld 9"/>
          <p:cNvSpPr txBox="1"/>
          <p:nvPr/>
        </p:nvSpPr>
        <p:spPr>
          <a:xfrm>
            <a:off x="2495133" y="2597035"/>
            <a:ext cx="2362202" cy="830997"/>
          </a:xfrm>
          <a:prstGeom prst="rect">
            <a:avLst/>
          </a:prstGeom>
          <a:noFill/>
        </p:spPr>
        <p:txBody>
          <a:bodyPr wrap="square" rtlCol="0">
            <a:spAutoFit/>
          </a:bodyPr>
          <a:lstStyle/>
          <a:p>
            <a:pPr algn="ctr"/>
            <a:r>
              <a:rPr lang="de-DE" sz="2400" b="1" dirty="0">
                <a:solidFill>
                  <a:schemeClr val="accent1">
                    <a:lumMod val="50000"/>
                  </a:schemeClr>
                </a:solidFill>
                <a:effectLst>
                  <a:outerShdw blurRad="38100" dist="38100" dir="2700000" algn="tl">
                    <a:srgbClr val="000000">
                      <a:alpha val="43137"/>
                    </a:srgbClr>
                  </a:outerShdw>
                </a:effectLst>
              </a:rPr>
              <a:t>Überwachtes Lernen</a:t>
            </a:r>
          </a:p>
        </p:txBody>
      </p:sp>
      <p:pic>
        <p:nvPicPr>
          <p:cNvPr id="8" name="Grafik 7"/>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9" name="Grafik 8"/>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4" name="Foliennummernplatzhalter 3"/>
          <p:cNvSpPr>
            <a:spLocks noGrp="1"/>
          </p:cNvSpPr>
          <p:nvPr>
            <p:ph type="sldNum" sz="quarter" idx="12"/>
          </p:nvPr>
        </p:nvSpPr>
        <p:spPr/>
        <p:txBody>
          <a:bodyPr/>
          <a:lstStyle/>
          <a:p>
            <a:fld id="{2EAA920B-3D24-4163-BF30-8DF5E59AE904}" type="slidenum">
              <a:rPr lang="LID4096" smtClean="0"/>
              <a:t>19</a:t>
            </a:fld>
            <a:endParaRPr lang="LID4096"/>
          </a:p>
        </p:txBody>
      </p:sp>
    </p:spTree>
    <p:extLst>
      <p:ext uri="{BB962C8B-B14F-4D97-AF65-F5344CB8AC3E}">
        <p14:creationId xmlns:p14="http://schemas.microsoft.com/office/powerpoint/2010/main" val="309810991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feld 5"/>
          <p:cNvSpPr txBox="1"/>
          <p:nvPr/>
        </p:nvSpPr>
        <p:spPr>
          <a:xfrm>
            <a:off x="3089709" y="693020"/>
            <a:ext cx="3773103" cy="461665"/>
          </a:xfrm>
          <a:prstGeom prst="rect">
            <a:avLst/>
          </a:prstGeom>
          <a:noFill/>
        </p:spPr>
        <p:txBody>
          <a:bodyPr wrap="square" rtlCol="0">
            <a:spAutoFit/>
          </a:bodyPr>
          <a:lstStyle/>
          <a:p>
            <a:r>
              <a:rPr lang="de-DE" sz="2400" b="1" dirty="0">
                <a:solidFill>
                  <a:srgbClr val="002060"/>
                </a:solidFill>
                <a:effectLst>
                  <a:outerShdw blurRad="38100" dist="38100" dir="2700000" algn="tl">
                    <a:srgbClr val="000000">
                      <a:alpha val="43137"/>
                    </a:srgbClr>
                  </a:outerShdw>
                </a:effectLst>
              </a:rPr>
              <a:t>Künstliche Intelligenz</a:t>
            </a:r>
          </a:p>
        </p:txBody>
      </p:sp>
      <p:pic>
        <p:nvPicPr>
          <p:cNvPr id="4" name="Grafik 3"/>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7" name="Grafik 6"/>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3" name="Foliennummernplatzhalter 2"/>
          <p:cNvSpPr>
            <a:spLocks noGrp="1"/>
          </p:cNvSpPr>
          <p:nvPr>
            <p:ph type="sldNum" sz="quarter" idx="12"/>
          </p:nvPr>
        </p:nvSpPr>
        <p:spPr/>
        <p:txBody>
          <a:bodyPr/>
          <a:lstStyle/>
          <a:p>
            <a:fld id="{2EAA920B-3D24-4163-BF30-8DF5E59AE904}" type="slidenum">
              <a:rPr lang="LID4096" smtClean="0"/>
              <a:t>2</a:t>
            </a:fld>
            <a:endParaRPr lang="LID4096"/>
          </a:p>
        </p:txBody>
      </p:sp>
    </p:spTree>
    <p:extLst>
      <p:ext uri="{BB962C8B-B14F-4D97-AF65-F5344CB8AC3E}">
        <p14:creationId xmlns:p14="http://schemas.microsoft.com/office/powerpoint/2010/main" val="390804060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hteck 1"/>
          <p:cNvSpPr/>
          <p:nvPr/>
        </p:nvSpPr>
        <p:spPr>
          <a:xfrm>
            <a:off x="1060394" y="1113743"/>
            <a:ext cx="9638280" cy="1815882"/>
          </a:xfrm>
          <a:prstGeom prst="rect">
            <a:avLst/>
          </a:prstGeom>
        </p:spPr>
        <p:txBody>
          <a:bodyPr wrap="none">
            <a:spAutoFit/>
          </a:bodyPr>
          <a:lstStyle/>
          <a:p>
            <a:r>
              <a:rPr lang="de-DE" sz="2000" b="1" dirty="0">
                <a:solidFill>
                  <a:schemeClr val="accent1">
                    <a:lumMod val="50000"/>
                  </a:schemeClr>
                </a:solidFill>
              </a:rPr>
              <a:t>Überwachtes Lernverfahren (zwei Schritte):</a:t>
            </a:r>
          </a:p>
          <a:p>
            <a:endParaRPr lang="de-DE" sz="2000" dirty="0">
              <a:solidFill>
                <a:schemeClr val="accent1">
                  <a:lumMod val="50000"/>
                </a:schemeClr>
              </a:solidFill>
            </a:endParaRPr>
          </a:p>
          <a:p>
            <a:pPr marL="342900" indent="-342900">
              <a:buFont typeface="Arial" panose="020B0604020202020204" pitchFamily="34" charset="0"/>
              <a:buChar char="•"/>
            </a:pPr>
            <a:r>
              <a:rPr lang="de-DE" dirty="0">
                <a:solidFill>
                  <a:schemeClr val="accent1">
                    <a:lumMod val="50000"/>
                  </a:schemeClr>
                </a:solidFill>
              </a:rPr>
              <a:t>Lernen (Training): Lernen eines Modells anhand der </a:t>
            </a:r>
            <a:r>
              <a:rPr lang="de-DE" dirty="0" smtClean="0">
                <a:solidFill>
                  <a:schemeClr val="accent1">
                    <a:lumMod val="50000"/>
                  </a:schemeClr>
                </a:solidFill>
              </a:rPr>
              <a:t>Trainingsdaten</a:t>
            </a:r>
          </a:p>
          <a:p>
            <a:pPr marL="342900" indent="-342900">
              <a:buFont typeface="Arial" panose="020B0604020202020204" pitchFamily="34" charset="0"/>
              <a:buChar char="•"/>
            </a:pPr>
            <a:endParaRPr lang="de-DE" dirty="0">
              <a:solidFill>
                <a:schemeClr val="accent1">
                  <a:lumMod val="50000"/>
                </a:schemeClr>
              </a:solidFill>
            </a:endParaRPr>
          </a:p>
          <a:p>
            <a:pPr marL="342900" indent="-342900">
              <a:buFont typeface="Arial" panose="020B0604020202020204" pitchFamily="34" charset="0"/>
              <a:buChar char="•"/>
            </a:pPr>
            <a:r>
              <a:rPr lang="de-DE" dirty="0">
                <a:solidFill>
                  <a:schemeClr val="accent1">
                    <a:lumMod val="50000"/>
                  </a:schemeClr>
                </a:solidFill>
              </a:rPr>
              <a:t>Testen: Testen des Modells anhand ungesehener Testdaten zur Bewertung der Modellgenauigkeit</a:t>
            </a:r>
          </a:p>
          <a:p>
            <a:pPr marL="342900" indent="-342900">
              <a:buFont typeface="Arial" panose="020B0604020202020204" pitchFamily="34" charset="0"/>
              <a:buChar char="•"/>
            </a:pPr>
            <a:endParaRPr lang="de-DE" dirty="0">
              <a:solidFill>
                <a:schemeClr val="accent1">
                  <a:lumMod val="50000"/>
                </a:schemeClr>
              </a:solidFill>
            </a:endParaRPr>
          </a:p>
        </p:txBody>
      </p:sp>
      <p:grpSp>
        <p:nvGrpSpPr>
          <p:cNvPr id="6" name="Gruppieren 5"/>
          <p:cNvGrpSpPr/>
          <p:nvPr/>
        </p:nvGrpSpPr>
        <p:grpSpPr>
          <a:xfrm>
            <a:off x="749643" y="3529231"/>
            <a:ext cx="1573426" cy="1705232"/>
            <a:chOff x="1466336" y="3295135"/>
            <a:chExt cx="1573426" cy="1705232"/>
          </a:xfrm>
        </p:grpSpPr>
        <p:sp>
          <p:nvSpPr>
            <p:cNvPr id="4" name="Flussdiagramm: Magnetplattenspeicher 3"/>
            <p:cNvSpPr/>
            <p:nvPr/>
          </p:nvSpPr>
          <p:spPr>
            <a:xfrm>
              <a:off x="1466336" y="3295135"/>
              <a:ext cx="1573426" cy="1705232"/>
            </a:xfrm>
            <a:prstGeom prst="flowChartMagneticDisk">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Textfeld 4"/>
            <p:cNvSpPr txBox="1"/>
            <p:nvPr/>
          </p:nvSpPr>
          <p:spPr>
            <a:xfrm>
              <a:off x="1466336" y="4147751"/>
              <a:ext cx="1558825" cy="369332"/>
            </a:xfrm>
            <a:prstGeom prst="rect">
              <a:avLst/>
            </a:prstGeom>
            <a:noFill/>
          </p:spPr>
          <p:txBody>
            <a:bodyPr wrap="none" rtlCol="0">
              <a:spAutoFit/>
            </a:bodyPr>
            <a:lstStyle/>
            <a:p>
              <a:r>
                <a:rPr lang="de-DE" dirty="0">
                  <a:solidFill>
                    <a:srgbClr val="002060"/>
                  </a:solidFill>
                </a:rPr>
                <a:t>Trainingsdaten</a:t>
              </a:r>
            </a:p>
          </p:txBody>
        </p:sp>
      </p:grpSp>
      <p:grpSp>
        <p:nvGrpSpPr>
          <p:cNvPr id="7" name="Gruppieren 6"/>
          <p:cNvGrpSpPr/>
          <p:nvPr/>
        </p:nvGrpSpPr>
        <p:grpSpPr>
          <a:xfrm>
            <a:off x="7422712" y="3529231"/>
            <a:ext cx="1573426" cy="1705232"/>
            <a:chOff x="1466336" y="3295135"/>
            <a:chExt cx="1573426" cy="1705232"/>
          </a:xfrm>
        </p:grpSpPr>
        <p:sp>
          <p:nvSpPr>
            <p:cNvPr id="8" name="Flussdiagramm: Magnetplattenspeicher 7"/>
            <p:cNvSpPr/>
            <p:nvPr/>
          </p:nvSpPr>
          <p:spPr>
            <a:xfrm>
              <a:off x="1466336" y="3295135"/>
              <a:ext cx="1573426" cy="1705232"/>
            </a:xfrm>
            <a:prstGeom prst="flowChartMagneticDisk">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9" name="Textfeld 8"/>
            <p:cNvSpPr txBox="1"/>
            <p:nvPr/>
          </p:nvSpPr>
          <p:spPr>
            <a:xfrm>
              <a:off x="1705367" y="4130589"/>
              <a:ext cx="1095364" cy="369332"/>
            </a:xfrm>
            <a:prstGeom prst="rect">
              <a:avLst/>
            </a:prstGeom>
            <a:noFill/>
          </p:spPr>
          <p:txBody>
            <a:bodyPr wrap="none" rtlCol="0">
              <a:spAutoFit/>
            </a:bodyPr>
            <a:lstStyle/>
            <a:p>
              <a:r>
                <a:rPr lang="de-DE" dirty="0">
                  <a:solidFill>
                    <a:srgbClr val="002060"/>
                  </a:solidFill>
                </a:rPr>
                <a:t>Testdaten</a:t>
              </a:r>
            </a:p>
          </p:txBody>
        </p:sp>
      </p:grpSp>
      <p:grpSp>
        <p:nvGrpSpPr>
          <p:cNvPr id="12" name="Gruppieren 11"/>
          <p:cNvGrpSpPr/>
          <p:nvPr/>
        </p:nvGrpSpPr>
        <p:grpSpPr>
          <a:xfrm>
            <a:off x="3025860" y="3898216"/>
            <a:ext cx="1351005" cy="939114"/>
            <a:chOff x="2931220" y="3918467"/>
            <a:chExt cx="1351005" cy="939114"/>
          </a:xfrm>
        </p:grpSpPr>
        <p:sp>
          <p:nvSpPr>
            <p:cNvPr id="10" name="Rechteck 9"/>
            <p:cNvSpPr/>
            <p:nvPr/>
          </p:nvSpPr>
          <p:spPr>
            <a:xfrm>
              <a:off x="2931220" y="3918467"/>
              <a:ext cx="1351005" cy="93911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 name="Textfeld 10"/>
            <p:cNvSpPr txBox="1"/>
            <p:nvPr/>
          </p:nvSpPr>
          <p:spPr>
            <a:xfrm>
              <a:off x="2938916" y="4203358"/>
              <a:ext cx="1327608" cy="369332"/>
            </a:xfrm>
            <a:prstGeom prst="rect">
              <a:avLst/>
            </a:prstGeom>
            <a:noFill/>
          </p:spPr>
          <p:txBody>
            <a:bodyPr wrap="none" rtlCol="0">
              <a:spAutoFit/>
            </a:bodyPr>
            <a:lstStyle/>
            <a:p>
              <a:r>
                <a:rPr lang="de-DE" dirty="0">
                  <a:solidFill>
                    <a:srgbClr val="002060"/>
                  </a:solidFill>
                </a:rPr>
                <a:t>Algorithmus</a:t>
              </a:r>
            </a:p>
          </p:txBody>
        </p:sp>
      </p:grpSp>
      <p:grpSp>
        <p:nvGrpSpPr>
          <p:cNvPr id="15" name="Gruppieren 14"/>
          <p:cNvGrpSpPr/>
          <p:nvPr/>
        </p:nvGrpSpPr>
        <p:grpSpPr>
          <a:xfrm>
            <a:off x="5079656" y="3985400"/>
            <a:ext cx="1532238" cy="805247"/>
            <a:chOff x="4975654" y="3985400"/>
            <a:chExt cx="1532238" cy="805247"/>
          </a:xfrm>
        </p:grpSpPr>
        <p:sp>
          <p:nvSpPr>
            <p:cNvPr id="13" name="Ellipse 12"/>
            <p:cNvSpPr/>
            <p:nvPr/>
          </p:nvSpPr>
          <p:spPr>
            <a:xfrm>
              <a:off x="4975654" y="3985400"/>
              <a:ext cx="1532238" cy="80524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4" name="Textfeld 13"/>
            <p:cNvSpPr txBox="1"/>
            <p:nvPr/>
          </p:nvSpPr>
          <p:spPr>
            <a:xfrm>
              <a:off x="5344869" y="4197181"/>
              <a:ext cx="846707" cy="369332"/>
            </a:xfrm>
            <a:prstGeom prst="rect">
              <a:avLst/>
            </a:prstGeom>
            <a:noFill/>
          </p:spPr>
          <p:txBody>
            <a:bodyPr wrap="none" rtlCol="0">
              <a:spAutoFit/>
            </a:bodyPr>
            <a:lstStyle/>
            <a:p>
              <a:r>
                <a:rPr lang="de-DE" dirty="0">
                  <a:solidFill>
                    <a:srgbClr val="002060"/>
                  </a:solidFill>
                </a:rPr>
                <a:t>Modell</a:t>
              </a:r>
            </a:p>
          </p:txBody>
        </p:sp>
      </p:grpSp>
      <p:grpSp>
        <p:nvGrpSpPr>
          <p:cNvPr id="16" name="Gruppieren 15"/>
          <p:cNvGrpSpPr/>
          <p:nvPr/>
        </p:nvGrpSpPr>
        <p:grpSpPr>
          <a:xfrm>
            <a:off x="9806957" y="3985400"/>
            <a:ext cx="1532238" cy="805247"/>
            <a:chOff x="4975654" y="3985400"/>
            <a:chExt cx="1532238" cy="805247"/>
          </a:xfrm>
        </p:grpSpPr>
        <p:sp>
          <p:nvSpPr>
            <p:cNvPr id="17" name="Ellipse 16"/>
            <p:cNvSpPr/>
            <p:nvPr/>
          </p:nvSpPr>
          <p:spPr>
            <a:xfrm>
              <a:off x="4975654" y="3985400"/>
              <a:ext cx="1532238" cy="80524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8" name="Textfeld 17"/>
            <p:cNvSpPr txBox="1"/>
            <p:nvPr/>
          </p:nvSpPr>
          <p:spPr>
            <a:xfrm>
              <a:off x="5089703" y="4197181"/>
              <a:ext cx="1304140" cy="369332"/>
            </a:xfrm>
            <a:prstGeom prst="rect">
              <a:avLst/>
            </a:prstGeom>
            <a:noFill/>
          </p:spPr>
          <p:txBody>
            <a:bodyPr wrap="none" rtlCol="0">
              <a:spAutoFit/>
            </a:bodyPr>
            <a:lstStyle/>
            <a:p>
              <a:r>
                <a:rPr lang="de-DE" dirty="0">
                  <a:solidFill>
                    <a:srgbClr val="002060"/>
                  </a:solidFill>
                </a:rPr>
                <a:t>Genauigkeit</a:t>
              </a:r>
            </a:p>
          </p:txBody>
        </p:sp>
      </p:grpSp>
      <p:cxnSp>
        <p:nvCxnSpPr>
          <p:cNvPr id="20" name="Gerade Verbindung mit Pfeil 19"/>
          <p:cNvCxnSpPr/>
          <p:nvPr/>
        </p:nvCxnSpPr>
        <p:spPr>
          <a:xfrm>
            <a:off x="2471351" y="4381847"/>
            <a:ext cx="387179"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Gerade Verbindung mit Pfeil 20"/>
          <p:cNvCxnSpPr/>
          <p:nvPr/>
        </p:nvCxnSpPr>
        <p:spPr>
          <a:xfrm>
            <a:off x="4567881" y="4364685"/>
            <a:ext cx="387179"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Gerade Verbindung mit Pfeil 21"/>
          <p:cNvCxnSpPr/>
          <p:nvPr/>
        </p:nvCxnSpPr>
        <p:spPr>
          <a:xfrm>
            <a:off x="6816810" y="4381847"/>
            <a:ext cx="387179"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Gerade Verbindung mit Pfeil 22"/>
          <p:cNvCxnSpPr/>
          <p:nvPr/>
        </p:nvCxnSpPr>
        <p:spPr>
          <a:xfrm>
            <a:off x="9259351" y="4381847"/>
            <a:ext cx="387179"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4" name="Gruppieren 23"/>
          <p:cNvGrpSpPr/>
          <p:nvPr/>
        </p:nvGrpSpPr>
        <p:grpSpPr>
          <a:xfrm>
            <a:off x="1313938" y="5546134"/>
            <a:ext cx="4394889" cy="809374"/>
            <a:chOff x="1313938" y="5546134"/>
            <a:chExt cx="4394889" cy="809374"/>
          </a:xfrm>
        </p:grpSpPr>
        <p:sp>
          <p:nvSpPr>
            <p:cNvPr id="28" name="Geschweifte Klammer links 27"/>
            <p:cNvSpPr/>
            <p:nvPr/>
          </p:nvSpPr>
          <p:spPr>
            <a:xfrm rot="16200000">
              <a:off x="3354864" y="3505208"/>
              <a:ext cx="313038" cy="4394889"/>
            </a:xfrm>
            <a:prstGeom prst="leftBrace">
              <a:avLst/>
            </a:prstGeom>
            <a:ln w="127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dirty="0"/>
            </a:p>
          </p:txBody>
        </p:sp>
        <p:sp>
          <p:nvSpPr>
            <p:cNvPr id="29" name="Textfeld 28"/>
            <p:cNvSpPr txBox="1"/>
            <p:nvPr/>
          </p:nvSpPr>
          <p:spPr>
            <a:xfrm>
              <a:off x="2600652" y="5986176"/>
              <a:ext cx="1821461" cy="369332"/>
            </a:xfrm>
            <a:prstGeom prst="rect">
              <a:avLst/>
            </a:prstGeom>
            <a:noFill/>
          </p:spPr>
          <p:txBody>
            <a:bodyPr wrap="none" rtlCol="0">
              <a:spAutoFit/>
            </a:bodyPr>
            <a:lstStyle/>
            <a:p>
              <a:r>
                <a:rPr lang="de-DE" i="1" dirty="0">
                  <a:solidFill>
                    <a:srgbClr val="002060"/>
                  </a:solidFill>
                </a:rPr>
                <a:t>Schritt 1: Training</a:t>
              </a:r>
            </a:p>
          </p:txBody>
        </p:sp>
      </p:grpSp>
      <p:grpSp>
        <p:nvGrpSpPr>
          <p:cNvPr id="25" name="Gruppieren 24"/>
          <p:cNvGrpSpPr/>
          <p:nvPr/>
        </p:nvGrpSpPr>
        <p:grpSpPr>
          <a:xfrm>
            <a:off x="6013626" y="5546134"/>
            <a:ext cx="4394889" cy="809374"/>
            <a:chOff x="6013626" y="5546134"/>
            <a:chExt cx="4394889" cy="809374"/>
          </a:xfrm>
        </p:grpSpPr>
        <p:sp>
          <p:nvSpPr>
            <p:cNvPr id="30" name="Geschweifte Klammer links 29"/>
            <p:cNvSpPr/>
            <p:nvPr/>
          </p:nvSpPr>
          <p:spPr>
            <a:xfrm rot="16200000">
              <a:off x="8054552" y="3505208"/>
              <a:ext cx="313038" cy="4394889"/>
            </a:xfrm>
            <a:prstGeom prst="leftBrace">
              <a:avLst/>
            </a:prstGeom>
            <a:ln w="1270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dirty="0"/>
            </a:p>
          </p:txBody>
        </p:sp>
        <p:sp>
          <p:nvSpPr>
            <p:cNvPr id="31" name="Textfeld 30"/>
            <p:cNvSpPr txBox="1"/>
            <p:nvPr/>
          </p:nvSpPr>
          <p:spPr>
            <a:xfrm>
              <a:off x="7300340" y="5986176"/>
              <a:ext cx="1666610" cy="369332"/>
            </a:xfrm>
            <a:prstGeom prst="rect">
              <a:avLst/>
            </a:prstGeom>
            <a:noFill/>
          </p:spPr>
          <p:txBody>
            <a:bodyPr wrap="none" rtlCol="0">
              <a:spAutoFit/>
            </a:bodyPr>
            <a:lstStyle/>
            <a:p>
              <a:r>
                <a:rPr lang="de-DE" i="1" dirty="0">
                  <a:solidFill>
                    <a:srgbClr val="002060"/>
                  </a:solidFill>
                </a:rPr>
                <a:t>Schritt 2: Testen</a:t>
              </a:r>
            </a:p>
          </p:txBody>
        </p:sp>
      </p:grpSp>
      <p:sp>
        <p:nvSpPr>
          <p:cNvPr id="27" name="Rechteck 26"/>
          <p:cNvSpPr/>
          <p:nvPr/>
        </p:nvSpPr>
        <p:spPr>
          <a:xfrm>
            <a:off x="1060394" y="534640"/>
            <a:ext cx="2380395" cy="400110"/>
          </a:xfrm>
          <a:prstGeom prst="rect">
            <a:avLst/>
          </a:prstGeom>
        </p:spPr>
        <p:txBody>
          <a:bodyPr wrap="none">
            <a:spAutoFit/>
          </a:bodyPr>
          <a:lstStyle/>
          <a:p>
            <a:pPr algn="ctr"/>
            <a:r>
              <a:rPr lang="de-DE" sz="2000" b="1" dirty="0">
                <a:solidFill>
                  <a:schemeClr val="accent1">
                    <a:lumMod val="50000"/>
                  </a:schemeClr>
                </a:solidFill>
                <a:effectLst>
                  <a:outerShdw blurRad="38100" dist="38100" dir="2700000" algn="tl">
                    <a:srgbClr val="000000">
                      <a:alpha val="43137"/>
                    </a:srgbClr>
                  </a:outerShdw>
                </a:effectLst>
              </a:rPr>
              <a:t>Überwachtes Lernen</a:t>
            </a:r>
          </a:p>
        </p:txBody>
      </p:sp>
      <mc:AlternateContent xmlns:mc="http://schemas.openxmlformats.org/markup-compatibility/2006" xmlns:a14="http://schemas.microsoft.com/office/drawing/2010/main">
        <mc:Choice Requires="a14">
          <p:sp>
            <p:nvSpPr>
              <p:cNvPr id="19" name="Textfeld 18"/>
              <p:cNvSpPr txBox="1"/>
              <p:nvPr/>
            </p:nvSpPr>
            <p:spPr>
              <a:xfrm>
                <a:off x="5211210" y="2769050"/>
                <a:ext cx="5844869" cy="57515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de-DE" b="0" i="1" smtClean="0">
                          <a:latin typeface="Cambria Math" panose="02040503050406030204" pitchFamily="18" charset="0"/>
                        </a:rPr>
                        <m:t>𝐺𝑒𝑛𝑎𝑢𝑖𝑔𝑘𝑒𝑖𝑡</m:t>
                      </m:r>
                      <m:r>
                        <a:rPr lang="de-DE" i="1" smtClean="0">
                          <a:latin typeface="Cambria Math" panose="02040503050406030204" pitchFamily="18" charset="0"/>
                        </a:rPr>
                        <m:t>=</m:t>
                      </m:r>
                      <m:f>
                        <m:fPr>
                          <m:ctrlPr>
                            <a:rPr lang="de-DE" i="1" smtClean="0">
                              <a:latin typeface="Cambria Math" panose="02040503050406030204" pitchFamily="18" charset="0"/>
                            </a:rPr>
                          </m:ctrlPr>
                        </m:fPr>
                        <m:num>
                          <m:r>
                            <a:rPr lang="de-DE" i="1">
                              <a:latin typeface="Cambria Math" panose="02040503050406030204" pitchFamily="18" charset="0"/>
                            </a:rPr>
                            <m:t>𝐴𝑛𝑧𝑎h𝑙</m:t>
                          </m:r>
                          <m:r>
                            <a:rPr lang="de-DE" i="1">
                              <a:latin typeface="Cambria Math" panose="02040503050406030204" pitchFamily="18" charset="0"/>
                            </a:rPr>
                            <m:t> </m:t>
                          </m:r>
                          <m:r>
                            <a:rPr lang="de-DE" i="1">
                              <a:latin typeface="Cambria Math" panose="02040503050406030204" pitchFamily="18" charset="0"/>
                            </a:rPr>
                            <m:t>𝑑𝑒𝑟</m:t>
                          </m:r>
                          <m:r>
                            <a:rPr lang="de-DE" i="1">
                              <a:latin typeface="Cambria Math" panose="02040503050406030204" pitchFamily="18" charset="0"/>
                            </a:rPr>
                            <m:t> </m:t>
                          </m:r>
                          <m:r>
                            <a:rPr lang="de-DE" i="1">
                              <a:latin typeface="Cambria Math" panose="02040503050406030204" pitchFamily="18" charset="0"/>
                            </a:rPr>
                            <m:t>𝑘𝑜𝑟𝑟𝑒𝑘𝑡𝑒𝑛</m:t>
                          </m:r>
                          <m:r>
                            <a:rPr lang="de-DE" i="1">
                              <a:latin typeface="Cambria Math" panose="02040503050406030204" pitchFamily="18" charset="0"/>
                            </a:rPr>
                            <m:t> </m:t>
                          </m:r>
                          <m:r>
                            <a:rPr lang="de-DE" i="1">
                              <a:latin typeface="Cambria Math" panose="02040503050406030204" pitchFamily="18" charset="0"/>
                            </a:rPr>
                            <m:t>𝐾𝑙𝑎𝑠𝑠𝑖𝑓𝑖𝑧𝑖𝑒𝑟𝑢𝑛𝑔𝑒𝑛</m:t>
                          </m:r>
                        </m:num>
                        <m:den>
                          <m:r>
                            <a:rPr lang="de-DE" i="1">
                              <a:latin typeface="Cambria Math" panose="02040503050406030204" pitchFamily="18" charset="0"/>
                            </a:rPr>
                            <m:t>𝐺𝑒𝑠𝑎𝑚𝑡𝑎𝑛𝑧𝑎h𝑙</m:t>
                          </m:r>
                          <m:r>
                            <a:rPr lang="de-DE" i="1">
                              <a:latin typeface="Cambria Math" panose="02040503050406030204" pitchFamily="18" charset="0"/>
                            </a:rPr>
                            <m:t> </m:t>
                          </m:r>
                          <m:r>
                            <a:rPr lang="de-DE" i="1">
                              <a:latin typeface="Cambria Math" panose="02040503050406030204" pitchFamily="18" charset="0"/>
                            </a:rPr>
                            <m:t>𝑑𝑒𝑟</m:t>
                          </m:r>
                          <m:r>
                            <a:rPr lang="de-DE" i="1">
                              <a:latin typeface="Cambria Math" panose="02040503050406030204" pitchFamily="18" charset="0"/>
                            </a:rPr>
                            <m:t> </m:t>
                          </m:r>
                          <m:r>
                            <a:rPr lang="de-DE" i="1">
                              <a:latin typeface="Cambria Math" panose="02040503050406030204" pitchFamily="18" charset="0"/>
                            </a:rPr>
                            <m:t>𝑇𝑒𝑠𝑡𝑓</m:t>
                          </m:r>
                          <m:r>
                            <a:rPr lang="de-DE" i="1">
                              <a:latin typeface="Cambria Math" panose="02040503050406030204" pitchFamily="18" charset="0"/>
                            </a:rPr>
                            <m:t>ä</m:t>
                          </m:r>
                          <m:r>
                            <a:rPr lang="de-DE" i="1">
                              <a:latin typeface="Cambria Math" panose="02040503050406030204" pitchFamily="18" charset="0"/>
                            </a:rPr>
                            <m:t>𝑙𝑙𝑒</m:t>
                          </m:r>
                        </m:den>
                      </m:f>
                    </m:oMath>
                  </m:oMathPara>
                </a14:m>
                <a:endParaRPr lang="de-DE" dirty="0"/>
              </a:p>
            </p:txBody>
          </p:sp>
        </mc:Choice>
        <mc:Fallback xmlns="">
          <p:sp>
            <p:nvSpPr>
              <p:cNvPr id="19" name="Textfeld 18"/>
              <p:cNvSpPr txBox="1">
                <a:spLocks noRot="1" noChangeAspect="1" noMove="1" noResize="1" noEditPoints="1" noAdjustHandles="1" noChangeArrowheads="1" noChangeShapeType="1" noTextEdit="1"/>
              </p:cNvSpPr>
              <p:nvPr/>
            </p:nvSpPr>
            <p:spPr>
              <a:xfrm>
                <a:off x="5211210" y="2769050"/>
                <a:ext cx="5844869" cy="575157"/>
              </a:xfrm>
              <a:prstGeom prst="rect">
                <a:avLst/>
              </a:prstGeom>
              <a:blipFill>
                <a:blip r:embed="rId3"/>
                <a:stretch>
                  <a:fillRect/>
                </a:stretch>
              </a:blipFill>
            </p:spPr>
            <p:txBody>
              <a:bodyPr/>
              <a:lstStyle/>
              <a:p>
                <a:r>
                  <a:rPr lang="de-DE">
                    <a:noFill/>
                  </a:rPr>
                  <a:t> </a:t>
                </a:r>
              </a:p>
            </p:txBody>
          </p:sp>
        </mc:Fallback>
      </mc:AlternateContent>
      <p:pic>
        <p:nvPicPr>
          <p:cNvPr id="32" name="Grafik 31"/>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33" name="Grafik 32"/>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3" name="Foliennummernplatzhalter 2"/>
          <p:cNvSpPr>
            <a:spLocks noGrp="1"/>
          </p:cNvSpPr>
          <p:nvPr>
            <p:ph type="sldNum" sz="quarter" idx="12"/>
          </p:nvPr>
        </p:nvSpPr>
        <p:spPr/>
        <p:txBody>
          <a:bodyPr/>
          <a:lstStyle/>
          <a:p>
            <a:fld id="{2EAA920B-3D24-4163-BF30-8DF5E59AE904}" type="slidenum">
              <a:rPr lang="LID4096" smtClean="0"/>
              <a:t>20</a:t>
            </a:fld>
            <a:endParaRPr lang="LID4096"/>
          </a:p>
        </p:txBody>
      </p:sp>
    </p:spTree>
    <p:extLst>
      <p:ext uri="{BB962C8B-B14F-4D97-AF65-F5344CB8AC3E}">
        <p14:creationId xmlns:p14="http://schemas.microsoft.com/office/powerpoint/2010/main" val="3025392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7"/>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23"/>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9"/>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Graphic 17">
            <a:extLst>
              <a:ext uri="{FF2B5EF4-FFF2-40B4-BE49-F238E27FC236}">
                <a16:creationId xmlns:a16="http://schemas.microsoft.com/office/drawing/2014/main" id="{949B07A7-1CE9-4940-08E7-A3A46C42790E}"/>
              </a:ext>
            </a:extLst>
          </p:cNvPr>
          <p:cNvPicPr>
            <a:picLocks noChangeAspect="1"/>
          </p:cNvPicPr>
          <p:nvPr/>
        </p:nvPicPr>
        <p:blipFill rotWithShape="1">
          <a:blip r:embed="rId3">
            <a:extLst>
              <a:ext uri="{96DAC541-7B7A-43D3-8B79-37D633B846F1}">
                <asvg:svgBlip xmlns:asvg="http://schemas.microsoft.com/office/drawing/2016/SVG/main" xmlns="" r:embed="rId4"/>
              </a:ext>
            </a:extLst>
          </a:blip>
          <a:srcRect t="23708"/>
          <a:stretch/>
        </p:blipFill>
        <p:spPr>
          <a:xfrm>
            <a:off x="1273753" y="2676525"/>
            <a:ext cx="9644494" cy="2118189"/>
          </a:xfrm>
          <a:prstGeom prst="rect">
            <a:avLst/>
          </a:prstGeom>
        </p:spPr>
      </p:pic>
      <p:sp>
        <p:nvSpPr>
          <p:cNvPr id="4" name="Content Placeholder 2">
            <a:extLst>
              <a:ext uri="{FF2B5EF4-FFF2-40B4-BE49-F238E27FC236}">
                <a16:creationId xmlns:a16="http://schemas.microsoft.com/office/drawing/2014/main" id="{850382F4-E3AE-6AC9-CAF8-78B29B26B884}"/>
              </a:ext>
            </a:extLst>
          </p:cNvPr>
          <p:cNvSpPr txBox="1">
            <a:spLocks/>
          </p:cNvSpPr>
          <p:nvPr/>
        </p:nvSpPr>
        <p:spPr>
          <a:xfrm>
            <a:off x="838200" y="5736771"/>
            <a:ext cx="10515600" cy="75610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sz="1800" dirty="0">
                <a:solidFill>
                  <a:srgbClr val="002060"/>
                </a:solidFill>
              </a:rPr>
              <a:t>Klassifikationsproblem mit mehreren Klassen (diskrete Klassen, &gt;2 mögliche Klassen)</a:t>
            </a:r>
          </a:p>
          <a:p>
            <a:r>
              <a:rPr lang="en-US" sz="1800" dirty="0" err="1" smtClean="0">
                <a:solidFill>
                  <a:srgbClr val="002060"/>
                </a:solidFill>
              </a:rPr>
              <a:t>Rekurrentes</a:t>
            </a:r>
            <a:r>
              <a:rPr lang="en-US" sz="1800" dirty="0" smtClean="0">
                <a:solidFill>
                  <a:srgbClr val="002060"/>
                </a:solidFill>
              </a:rPr>
              <a:t> </a:t>
            </a:r>
            <a:r>
              <a:rPr lang="en-US" sz="1800" dirty="0" err="1">
                <a:solidFill>
                  <a:srgbClr val="002060"/>
                </a:solidFill>
              </a:rPr>
              <a:t>neuronales</a:t>
            </a:r>
            <a:r>
              <a:rPr lang="en-US" sz="1800" dirty="0">
                <a:solidFill>
                  <a:srgbClr val="002060"/>
                </a:solidFill>
              </a:rPr>
              <a:t> </a:t>
            </a:r>
            <a:r>
              <a:rPr lang="en-US" sz="1800" dirty="0" err="1">
                <a:solidFill>
                  <a:srgbClr val="002060"/>
                </a:solidFill>
              </a:rPr>
              <a:t>Netz</a:t>
            </a:r>
            <a:r>
              <a:rPr lang="en-US" sz="1800" dirty="0">
                <a:solidFill>
                  <a:srgbClr val="002060"/>
                </a:solidFill>
              </a:rPr>
              <a:t> (RNN)</a:t>
            </a:r>
          </a:p>
        </p:txBody>
      </p:sp>
      <p:sp>
        <p:nvSpPr>
          <p:cNvPr id="7" name="Textfeld 6"/>
          <p:cNvSpPr txBox="1"/>
          <p:nvPr/>
        </p:nvSpPr>
        <p:spPr>
          <a:xfrm>
            <a:off x="1352549" y="2326916"/>
            <a:ext cx="2891282" cy="369332"/>
          </a:xfrm>
          <a:prstGeom prst="rect">
            <a:avLst/>
          </a:prstGeom>
          <a:noFill/>
        </p:spPr>
        <p:txBody>
          <a:bodyPr wrap="square" rtlCol="0">
            <a:spAutoFit/>
          </a:bodyPr>
          <a:lstStyle/>
          <a:p>
            <a:r>
              <a:rPr lang="de-DE" dirty="0">
                <a:solidFill>
                  <a:srgbClr val="002060"/>
                </a:solidFill>
              </a:rPr>
              <a:t>Input aus der realen Welt</a:t>
            </a:r>
          </a:p>
        </p:txBody>
      </p:sp>
      <p:sp>
        <p:nvSpPr>
          <p:cNvPr id="8" name="Textfeld 7"/>
          <p:cNvSpPr txBox="1"/>
          <p:nvPr/>
        </p:nvSpPr>
        <p:spPr>
          <a:xfrm>
            <a:off x="3797866" y="2188416"/>
            <a:ext cx="1545659" cy="646331"/>
          </a:xfrm>
          <a:prstGeom prst="rect">
            <a:avLst/>
          </a:prstGeom>
          <a:noFill/>
        </p:spPr>
        <p:txBody>
          <a:bodyPr wrap="square" rtlCol="0">
            <a:spAutoFit/>
          </a:bodyPr>
          <a:lstStyle/>
          <a:p>
            <a:pPr algn="ctr"/>
            <a:r>
              <a:rPr lang="de-DE" dirty="0">
                <a:solidFill>
                  <a:srgbClr val="002060"/>
                </a:solidFill>
              </a:rPr>
              <a:t>Input </a:t>
            </a:r>
            <a:endParaRPr lang="de-DE" dirty="0" smtClean="0">
              <a:solidFill>
                <a:srgbClr val="002060"/>
              </a:solidFill>
            </a:endParaRPr>
          </a:p>
          <a:p>
            <a:pPr algn="ctr"/>
            <a:r>
              <a:rPr lang="de-DE" dirty="0" smtClean="0">
                <a:solidFill>
                  <a:srgbClr val="002060"/>
                </a:solidFill>
              </a:rPr>
              <a:t>des Modells</a:t>
            </a:r>
            <a:endParaRPr lang="de-DE" dirty="0">
              <a:solidFill>
                <a:srgbClr val="002060"/>
              </a:solidFill>
            </a:endParaRPr>
          </a:p>
        </p:txBody>
      </p:sp>
      <p:sp>
        <p:nvSpPr>
          <p:cNvPr id="9" name="Textfeld 8"/>
          <p:cNvSpPr txBox="1"/>
          <p:nvPr/>
        </p:nvSpPr>
        <p:spPr>
          <a:xfrm>
            <a:off x="6862040" y="2226652"/>
            <a:ext cx="1545659" cy="646331"/>
          </a:xfrm>
          <a:prstGeom prst="rect">
            <a:avLst/>
          </a:prstGeom>
          <a:noFill/>
        </p:spPr>
        <p:txBody>
          <a:bodyPr wrap="square" rtlCol="0">
            <a:spAutoFit/>
          </a:bodyPr>
          <a:lstStyle/>
          <a:p>
            <a:pPr algn="ctr"/>
            <a:r>
              <a:rPr lang="de-DE" dirty="0" smtClean="0">
                <a:solidFill>
                  <a:srgbClr val="002060"/>
                </a:solidFill>
              </a:rPr>
              <a:t>Output </a:t>
            </a:r>
            <a:r>
              <a:rPr lang="de-DE" dirty="0" err="1" smtClean="0">
                <a:solidFill>
                  <a:srgbClr val="002060"/>
                </a:solidFill>
              </a:rPr>
              <a:t>desModell</a:t>
            </a:r>
            <a:endParaRPr lang="de-DE" dirty="0">
              <a:solidFill>
                <a:srgbClr val="002060"/>
              </a:solidFill>
            </a:endParaRPr>
          </a:p>
        </p:txBody>
      </p:sp>
      <p:sp>
        <p:nvSpPr>
          <p:cNvPr id="10" name="Textfeld 9"/>
          <p:cNvSpPr txBox="1"/>
          <p:nvPr/>
        </p:nvSpPr>
        <p:spPr>
          <a:xfrm>
            <a:off x="5401591" y="2365151"/>
            <a:ext cx="1545659" cy="369332"/>
          </a:xfrm>
          <a:prstGeom prst="rect">
            <a:avLst/>
          </a:prstGeom>
          <a:noFill/>
        </p:spPr>
        <p:txBody>
          <a:bodyPr wrap="square" rtlCol="0">
            <a:spAutoFit/>
          </a:bodyPr>
          <a:lstStyle/>
          <a:p>
            <a:pPr algn="ctr"/>
            <a:r>
              <a:rPr lang="de-DE" dirty="0" smtClean="0">
                <a:solidFill>
                  <a:srgbClr val="002060"/>
                </a:solidFill>
              </a:rPr>
              <a:t>Modell</a:t>
            </a:r>
            <a:endParaRPr lang="de-DE" dirty="0">
              <a:solidFill>
                <a:srgbClr val="002060"/>
              </a:solidFill>
            </a:endParaRPr>
          </a:p>
        </p:txBody>
      </p:sp>
      <p:sp>
        <p:nvSpPr>
          <p:cNvPr id="11" name="Textfeld 10"/>
          <p:cNvSpPr txBox="1"/>
          <p:nvPr/>
        </p:nvSpPr>
        <p:spPr>
          <a:xfrm>
            <a:off x="8329398" y="2377721"/>
            <a:ext cx="2891282" cy="369332"/>
          </a:xfrm>
          <a:prstGeom prst="rect">
            <a:avLst/>
          </a:prstGeom>
          <a:noFill/>
        </p:spPr>
        <p:txBody>
          <a:bodyPr wrap="square" rtlCol="0">
            <a:spAutoFit/>
          </a:bodyPr>
          <a:lstStyle/>
          <a:p>
            <a:r>
              <a:rPr lang="de-DE" dirty="0" smtClean="0">
                <a:solidFill>
                  <a:srgbClr val="002060"/>
                </a:solidFill>
              </a:rPr>
              <a:t>Output </a:t>
            </a:r>
            <a:r>
              <a:rPr lang="de-DE" dirty="0">
                <a:solidFill>
                  <a:srgbClr val="002060"/>
                </a:solidFill>
              </a:rPr>
              <a:t>aus der realen Welt</a:t>
            </a:r>
          </a:p>
        </p:txBody>
      </p:sp>
      <p:sp>
        <p:nvSpPr>
          <p:cNvPr id="12" name="Rechteck 11"/>
          <p:cNvSpPr/>
          <p:nvPr/>
        </p:nvSpPr>
        <p:spPr>
          <a:xfrm>
            <a:off x="1060394" y="1113743"/>
            <a:ext cx="3579826" cy="400110"/>
          </a:xfrm>
          <a:prstGeom prst="rect">
            <a:avLst/>
          </a:prstGeom>
        </p:spPr>
        <p:txBody>
          <a:bodyPr wrap="none">
            <a:spAutoFit/>
          </a:bodyPr>
          <a:lstStyle/>
          <a:p>
            <a:r>
              <a:rPr lang="de-DE" sz="2000" b="1" dirty="0">
                <a:solidFill>
                  <a:schemeClr val="accent1">
                    <a:lumMod val="50000"/>
                  </a:schemeClr>
                </a:solidFill>
              </a:rPr>
              <a:t>Klassifizierung von Musikgenres</a:t>
            </a:r>
          </a:p>
        </p:txBody>
      </p:sp>
      <p:pic>
        <p:nvPicPr>
          <p:cNvPr id="13" name="Grafik 12"/>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14" name="Grafik 13"/>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2" name="Foliennummernplatzhalter 1"/>
          <p:cNvSpPr>
            <a:spLocks noGrp="1"/>
          </p:cNvSpPr>
          <p:nvPr>
            <p:ph type="sldNum" sz="quarter" idx="12"/>
          </p:nvPr>
        </p:nvSpPr>
        <p:spPr/>
        <p:txBody>
          <a:bodyPr/>
          <a:lstStyle/>
          <a:p>
            <a:fld id="{2EAA920B-3D24-4163-BF30-8DF5E59AE904}" type="slidenum">
              <a:rPr lang="LID4096" smtClean="0"/>
              <a:t>21</a:t>
            </a:fld>
            <a:endParaRPr lang="LID4096"/>
          </a:p>
        </p:txBody>
      </p:sp>
    </p:spTree>
    <p:extLst>
      <p:ext uri="{BB962C8B-B14F-4D97-AF65-F5344CB8AC3E}">
        <p14:creationId xmlns:p14="http://schemas.microsoft.com/office/powerpoint/2010/main" val="163424023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502B718A-BF55-0797-B21D-A1B2A7E61BB3}"/>
              </a:ext>
            </a:extLst>
          </p:cNvPr>
          <p:cNvSpPr txBox="1">
            <a:spLocks/>
          </p:cNvSpPr>
          <p:nvPr/>
        </p:nvSpPr>
        <p:spPr>
          <a:xfrm>
            <a:off x="838200" y="5736771"/>
            <a:ext cx="10515600" cy="75610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sz="1800" dirty="0">
                <a:solidFill>
                  <a:srgbClr val="002060"/>
                </a:solidFill>
              </a:rPr>
              <a:t>Klassifikationsproblem mit mehreren Klassen (diskrete Klassen, &gt;2 mögliche Klassen</a:t>
            </a:r>
            <a:r>
              <a:rPr lang="de-DE" sz="1800" dirty="0" smtClean="0">
                <a:solidFill>
                  <a:srgbClr val="002060"/>
                </a:solidFill>
              </a:rPr>
              <a:t>)</a:t>
            </a:r>
          </a:p>
          <a:p>
            <a:r>
              <a:rPr lang="en-US" sz="1800" dirty="0" err="1">
                <a:solidFill>
                  <a:srgbClr val="002060"/>
                </a:solidFill>
              </a:rPr>
              <a:t>faltendes</a:t>
            </a:r>
            <a:r>
              <a:rPr lang="en-US" sz="1800" dirty="0">
                <a:solidFill>
                  <a:srgbClr val="002060"/>
                </a:solidFill>
              </a:rPr>
              <a:t> </a:t>
            </a:r>
            <a:r>
              <a:rPr lang="en-US" sz="1800" dirty="0" err="1">
                <a:solidFill>
                  <a:srgbClr val="002060"/>
                </a:solidFill>
              </a:rPr>
              <a:t>neuronales</a:t>
            </a:r>
            <a:r>
              <a:rPr lang="en-US" sz="1800" dirty="0">
                <a:solidFill>
                  <a:srgbClr val="002060"/>
                </a:solidFill>
              </a:rPr>
              <a:t> </a:t>
            </a:r>
            <a:r>
              <a:rPr lang="en-US" sz="1800" dirty="0" err="1" smtClean="0">
                <a:solidFill>
                  <a:srgbClr val="002060"/>
                </a:solidFill>
              </a:rPr>
              <a:t>Netzwerk</a:t>
            </a:r>
            <a:r>
              <a:rPr lang="en-US" sz="1800" dirty="0" smtClean="0">
                <a:solidFill>
                  <a:srgbClr val="002060"/>
                </a:solidFill>
              </a:rPr>
              <a:t> (CNN)</a:t>
            </a:r>
            <a:endParaRPr lang="en-US" sz="1800" dirty="0">
              <a:solidFill>
                <a:srgbClr val="002060"/>
              </a:solidFill>
            </a:endParaRPr>
          </a:p>
        </p:txBody>
      </p:sp>
      <p:pic>
        <p:nvPicPr>
          <p:cNvPr id="10" name="Grafik 9"/>
          <p:cNvPicPr>
            <a:picLocks noChangeAspect="1"/>
          </p:cNvPicPr>
          <p:nvPr/>
        </p:nvPicPr>
        <p:blipFill>
          <a:blip r:embed="rId3"/>
          <a:stretch>
            <a:fillRect/>
          </a:stretch>
        </p:blipFill>
        <p:spPr>
          <a:xfrm>
            <a:off x="1242060" y="2747053"/>
            <a:ext cx="9768840" cy="2092887"/>
          </a:xfrm>
          <a:prstGeom prst="rect">
            <a:avLst/>
          </a:prstGeom>
        </p:spPr>
      </p:pic>
      <p:sp>
        <p:nvSpPr>
          <p:cNvPr id="13" name="Textfeld 12"/>
          <p:cNvSpPr txBox="1"/>
          <p:nvPr/>
        </p:nvSpPr>
        <p:spPr>
          <a:xfrm>
            <a:off x="1352549" y="2326916"/>
            <a:ext cx="2891282" cy="369332"/>
          </a:xfrm>
          <a:prstGeom prst="rect">
            <a:avLst/>
          </a:prstGeom>
          <a:noFill/>
        </p:spPr>
        <p:txBody>
          <a:bodyPr wrap="square" rtlCol="0">
            <a:spAutoFit/>
          </a:bodyPr>
          <a:lstStyle/>
          <a:p>
            <a:r>
              <a:rPr lang="de-DE" dirty="0">
                <a:solidFill>
                  <a:srgbClr val="002060"/>
                </a:solidFill>
              </a:rPr>
              <a:t>Input aus der realen Welt</a:t>
            </a:r>
          </a:p>
        </p:txBody>
      </p:sp>
      <p:sp>
        <p:nvSpPr>
          <p:cNvPr id="14" name="Textfeld 13"/>
          <p:cNvSpPr txBox="1"/>
          <p:nvPr/>
        </p:nvSpPr>
        <p:spPr>
          <a:xfrm>
            <a:off x="3797866" y="2188416"/>
            <a:ext cx="1545659" cy="646331"/>
          </a:xfrm>
          <a:prstGeom prst="rect">
            <a:avLst/>
          </a:prstGeom>
          <a:noFill/>
        </p:spPr>
        <p:txBody>
          <a:bodyPr wrap="square" rtlCol="0">
            <a:spAutoFit/>
          </a:bodyPr>
          <a:lstStyle/>
          <a:p>
            <a:pPr algn="ctr"/>
            <a:r>
              <a:rPr lang="de-DE" dirty="0">
                <a:solidFill>
                  <a:srgbClr val="002060"/>
                </a:solidFill>
              </a:rPr>
              <a:t>Input </a:t>
            </a:r>
            <a:endParaRPr lang="de-DE" dirty="0" smtClean="0">
              <a:solidFill>
                <a:srgbClr val="002060"/>
              </a:solidFill>
            </a:endParaRPr>
          </a:p>
          <a:p>
            <a:pPr algn="ctr"/>
            <a:r>
              <a:rPr lang="de-DE" dirty="0" smtClean="0">
                <a:solidFill>
                  <a:srgbClr val="002060"/>
                </a:solidFill>
              </a:rPr>
              <a:t>des Modells</a:t>
            </a:r>
            <a:endParaRPr lang="de-DE" dirty="0">
              <a:solidFill>
                <a:srgbClr val="002060"/>
              </a:solidFill>
            </a:endParaRPr>
          </a:p>
        </p:txBody>
      </p:sp>
      <p:sp>
        <p:nvSpPr>
          <p:cNvPr id="15" name="Textfeld 14"/>
          <p:cNvSpPr txBox="1"/>
          <p:nvPr/>
        </p:nvSpPr>
        <p:spPr>
          <a:xfrm>
            <a:off x="6862040" y="2226652"/>
            <a:ext cx="1545659" cy="646331"/>
          </a:xfrm>
          <a:prstGeom prst="rect">
            <a:avLst/>
          </a:prstGeom>
          <a:noFill/>
        </p:spPr>
        <p:txBody>
          <a:bodyPr wrap="square" rtlCol="0">
            <a:spAutoFit/>
          </a:bodyPr>
          <a:lstStyle/>
          <a:p>
            <a:pPr algn="ctr"/>
            <a:r>
              <a:rPr lang="de-DE" dirty="0" smtClean="0">
                <a:solidFill>
                  <a:srgbClr val="002060"/>
                </a:solidFill>
              </a:rPr>
              <a:t>Output </a:t>
            </a:r>
            <a:r>
              <a:rPr lang="de-DE" dirty="0" err="1" smtClean="0">
                <a:solidFill>
                  <a:srgbClr val="002060"/>
                </a:solidFill>
              </a:rPr>
              <a:t>desModell</a:t>
            </a:r>
            <a:endParaRPr lang="de-DE" dirty="0">
              <a:solidFill>
                <a:srgbClr val="002060"/>
              </a:solidFill>
            </a:endParaRPr>
          </a:p>
        </p:txBody>
      </p:sp>
      <p:sp>
        <p:nvSpPr>
          <p:cNvPr id="17" name="Textfeld 16"/>
          <p:cNvSpPr txBox="1"/>
          <p:nvPr/>
        </p:nvSpPr>
        <p:spPr>
          <a:xfrm>
            <a:off x="5401591" y="2365151"/>
            <a:ext cx="1545659" cy="369332"/>
          </a:xfrm>
          <a:prstGeom prst="rect">
            <a:avLst/>
          </a:prstGeom>
          <a:noFill/>
        </p:spPr>
        <p:txBody>
          <a:bodyPr wrap="square" rtlCol="0">
            <a:spAutoFit/>
          </a:bodyPr>
          <a:lstStyle/>
          <a:p>
            <a:pPr algn="ctr"/>
            <a:r>
              <a:rPr lang="de-DE" dirty="0" smtClean="0">
                <a:solidFill>
                  <a:srgbClr val="002060"/>
                </a:solidFill>
              </a:rPr>
              <a:t>Modell</a:t>
            </a:r>
            <a:endParaRPr lang="de-DE" dirty="0">
              <a:solidFill>
                <a:srgbClr val="002060"/>
              </a:solidFill>
            </a:endParaRPr>
          </a:p>
        </p:txBody>
      </p:sp>
      <p:sp>
        <p:nvSpPr>
          <p:cNvPr id="18" name="Textfeld 17"/>
          <p:cNvSpPr txBox="1"/>
          <p:nvPr/>
        </p:nvSpPr>
        <p:spPr>
          <a:xfrm>
            <a:off x="8329398" y="2377721"/>
            <a:ext cx="2891282" cy="369332"/>
          </a:xfrm>
          <a:prstGeom prst="rect">
            <a:avLst/>
          </a:prstGeom>
          <a:noFill/>
        </p:spPr>
        <p:txBody>
          <a:bodyPr wrap="square" rtlCol="0">
            <a:spAutoFit/>
          </a:bodyPr>
          <a:lstStyle/>
          <a:p>
            <a:r>
              <a:rPr lang="de-DE" dirty="0" smtClean="0">
                <a:solidFill>
                  <a:srgbClr val="002060"/>
                </a:solidFill>
              </a:rPr>
              <a:t>Output </a:t>
            </a:r>
            <a:r>
              <a:rPr lang="de-DE" dirty="0">
                <a:solidFill>
                  <a:srgbClr val="002060"/>
                </a:solidFill>
              </a:rPr>
              <a:t>aus der realen Welt</a:t>
            </a:r>
          </a:p>
        </p:txBody>
      </p:sp>
      <p:sp>
        <p:nvSpPr>
          <p:cNvPr id="20" name="Rechteck 19"/>
          <p:cNvSpPr/>
          <p:nvPr/>
        </p:nvSpPr>
        <p:spPr>
          <a:xfrm>
            <a:off x="1060394" y="1113743"/>
            <a:ext cx="2100255" cy="400110"/>
          </a:xfrm>
          <a:prstGeom prst="rect">
            <a:avLst/>
          </a:prstGeom>
        </p:spPr>
        <p:txBody>
          <a:bodyPr wrap="none">
            <a:spAutoFit/>
          </a:bodyPr>
          <a:lstStyle/>
          <a:p>
            <a:r>
              <a:rPr lang="de-DE" sz="2000" b="1" dirty="0">
                <a:solidFill>
                  <a:schemeClr val="accent1">
                    <a:lumMod val="50000"/>
                  </a:schemeClr>
                </a:solidFill>
              </a:rPr>
              <a:t>Bildklassifizierung</a:t>
            </a:r>
          </a:p>
        </p:txBody>
      </p:sp>
      <p:pic>
        <p:nvPicPr>
          <p:cNvPr id="11" name="Grafik 10"/>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12" name="Grafik 11"/>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2" name="Foliennummernplatzhalter 1"/>
          <p:cNvSpPr>
            <a:spLocks noGrp="1"/>
          </p:cNvSpPr>
          <p:nvPr>
            <p:ph type="sldNum" sz="quarter" idx="12"/>
          </p:nvPr>
        </p:nvSpPr>
        <p:spPr/>
        <p:txBody>
          <a:bodyPr/>
          <a:lstStyle/>
          <a:p>
            <a:fld id="{2EAA920B-3D24-4163-BF30-8DF5E59AE904}" type="slidenum">
              <a:rPr lang="LID4096" smtClean="0"/>
              <a:t>22</a:t>
            </a:fld>
            <a:endParaRPr lang="LID4096"/>
          </a:p>
        </p:txBody>
      </p:sp>
    </p:spTree>
    <p:extLst>
      <p:ext uri="{BB962C8B-B14F-4D97-AF65-F5344CB8AC3E}">
        <p14:creationId xmlns:p14="http://schemas.microsoft.com/office/powerpoint/2010/main" val="168013009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uppieren 5"/>
          <p:cNvGrpSpPr/>
          <p:nvPr/>
        </p:nvGrpSpPr>
        <p:grpSpPr>
          <a:xfrm>
            <a:off x="691234" y="1440886"/>
            <a:ext cx="5342649" cy="2929291"/>
            <a:chOff x="691234" y="1440886"/>
            <a:chExt cx="5342649" cy="2929291"/>
          </a:xfrm>
        </p:grpSpPr>
        <p:pic>
          <p:nvPicPr>
            <p:cNvPr id="2" name="Grafik 1"/>
            <p:cNvPicPr>
              <a:picLocks noChangeAspect="1"/>
            </p:cNvPicPr>
            <p:nvPr/>
          </p:nvPicPr>
          <p:blipFill>
            <a:blip r:embed="rId3"/>
            <a:stretch>
              <a:fillRect/>
            </a:stretch>
          </p:blipFill>
          <p:spPr>
            <a:xfrm>
              <a:off x="691234" y="1440886"/>
              <a:ext cx="5342649" cy="2724285"/>
            </a:xfrm>
            <a:prstGeom prst="rect">
              <a:avLst/>
            </a:prstGeom>
          </p:spPr>
        </p:pic>
        <p:sp>
          <p:nvSpPr>
            <p:cNvPr id="4" name="Rechteck 3"/>
            <p:cNvSpPr/>
            <p:nvPr/>
          </p:nvSpPr>
          <p:spPr>
            <a:xfrm>
              <a:off x="4783999" y="4100567"/>
              <a:ext cx="1249884" cy="269610"/>
            </a:xfrm>
            <a:prstGeom prst="rect">
              <a:avLst/>
            </a:prstGeom>
          </p:spPr>
          <p:txBody>
            <a:bodyPr wrap="square">
              <a:spAutoFit/>
            </a:bodyPr>
            <a:lstStyle/>
            <a:p>
              <a:r>
                <a:rPr lang="de-DE" sz="1100" dirty="0" err="1">
                  <a:solidFill>
                    <a:srgbClr val="002060"/>
                  </a:solidFill>
                </a:rPr>
                <a:t>Esteva</a:t>
              </a:r>
              <a:r>
                <a:rPr lang="de-DE" sz="1100" dirty="0">
                  <a:solidFill>
                    <a:srgbClr val="002060"/>
                  </a:solidFill>
                </a:rPr>
                <a:t> et al., 2017</a:t>
              </a:r>
            </a:p>
          </p:txBody>
        </p:sp>
      </p:grpSp>
      <p:sp>
        <p:nvSpPr>
          <p:cNvPr id="7" name="Rechteck 6"/>
          <p:cNvSpPr/>
          <p:nvPr/>
        </p:nvSpPr>
        <p:spPr>
          <a:xfrm>
            <a:off x="6077718" y="1995479"/>
            <a:ext cx="2444323" cy="369332"/>
          </a:xfrm>
          <a:prstGeom prst="rect">
            <a:avLst/>
          </a:prstGeom>
        </p:spPr>
        <p:txBody>
          <a:bodyPr wrap="none">
            <a:spAutoFit/>
          </a:bodyPr>
          <a:lstStyle/>
          <a:p>
            <a:r>
              <a:rPr lang="de-DE" b="1" dirty="0" smtClean="0">
                <a:solidFill>
                  <a:srgbClr val="002060"/>
                </a:solidFill>
              </a:rPr>
              <a:t>gefährliche </a:t>
            </a:r>
            <a:r>
              <a:rPr lang="de-DE" b="1" dirty="0">
                <a:solidFill>
                  <a:srgbClr val="002060"/>
                </a:solidFill>
              </a:rPr>
              <a:t>Muttermale</a:t>
            </a:r>
          </a:p>
        </p:txBody>
      </p:sp>
      <p:sp>
        <p:nvSpPr>
          <p:cNvPr id="8" name="Rechteck 7"/>
          <p:cNvSpPr/>
          <p:nvPr/>
        </p:nvSpPr>
        <p:spPr>
          <a:xfrm>
            <a:off x="6077718" y="3309929"/>
            <a:ext cx="2189317" cy="369332"/>
          </a:xfrm>
          <a:prstGeom prst="rect">
            <a:avLst/>
          </a:prstGeom>
        </p:spPr>
        <p:txBody>
          <a:bodyPr wrap="none">
            <a:spAutoFit/>
          </a:bodyPr>
          <a:lstStyle/>
          <a:p>
            <a:r>
              <a:rPr lang="de-DE" b="1" dirty="0">
                <a:solidFill>
                  <a:srgbClr val="002060"/>
                </a:solidFill>
              </a:rPr>
              <a:t>normale Muttermale</a:t>
            </a:r>
          </a:p>
        </p:txBody>
      </p:sp>
      <p:sp>
        <p:nvSpPr>
          <p:cNvPr id="9" name="Rechteck 8"/>
          <p:cNvSpPr/>
          <p:nvPr/>
        </p:nvSpPr>
        <p:spPr>
          <a:xfrm>
            <a:off x="1060394" y="1113743"/>
            <a:ext cx="1335879" cy="400110"/>
          </a:xfrm>
          <a:prstGeom prst="rect">
            <a:avLst/>
          </a:prstGeom>
        </p:spPr>
        <p:txBody>
          <a:bodyPr wrap="none">
            <a:spAutoFit/>
          </a:bodyPr>
          <a:lstStyle/>
          <a:p>
            <a:r>
              <a:rPr lang="de-DE" sz="2000" b="1" dirty="0">
                <a:solidFill>
                  <a:srgbClr val="002060"/>
                </a:solidFill>
              </a:rPr>
              <a:t>Muttermal</a:t>
            </a:r>
          </a:p>
        </p:txBody>
      </p:sp>
      <p:pic>
        <p:nvPicPr>
          <p:cNvPr id="10" name="Grafik 9"/>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11" name="Grafik 10"/>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3" name="Foliennummernplatzhalter 2"/>
          <p:cNvSpPr>
            <a:spLocks noGrp="1"/>
          </p:cNvSpPr>
          <p:nvPr>
            <p:ph type="sldNum" sz="quarter" idx="12"/>
          </p:nvPr>
        </p:nvSpPr>
        <p:spPr/>
        <p:txBody>
          <a:bodyPr/>
          <a:lstStyle/>
          <a:p>
            <a:fld id="{2EAA920B-3D24-4163-BF30-8DF5E59AE904}" type="slidenum">
              <a:rPr lang="LID4096" smtClean="0"/>
              <a:t>23</a:t>
            </a:fld>
            <a:endParaRPr lang="LID4096"/>
          </a:p>
        </p:txBody>
      </p:sp>
    </p:spTree>
    <p:extLst>
      <p:ext uri="{BB962C8B-B14F-4D97-AF65-F5344CB8AC3E}">
        <p14:creationId xmlns:p14="http://schemas.microsoft.com/office/powerpoint/2010/main" val="14613493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a:picLocks noChangeAspect="1"/>
          </p:cNvPicPr>
          <p:nvPr/>
        </p:nvPicPr>
        <p:blipFill>
          <a:blip r:embed="rId2"/>
          <a:stretch>
            <a:fillRect/>
          </a:stretch>
        </p:blipFill>
        <p:spPr>
          <a:xfrm>
            <a:off x="691234" y="1271609"/>
            <a:ext cx="6553776" cy="4071514"/>
          </a:xfrm>
          <a:prstGeom prst="rect">
            <a:avLst/>
          </a:prstGeom>
        </p:spPr>
      </p:pic>
      <p:sp>
        <p:nvSpPr>
          <p:cNvPr id="4" name="Rechteck 3"/>
          <p:cNvSpPr/>
          <p:nvPr/>
        </p:nvSpPr>
        <p:spPr>
          <a:xfrm>
            <a:off x="5736499" y="5343123"/>
            <a:ext cx="1249884" cy="269610"/>
          </a:xfrm>
          <a:prstGeom prst="rect">
            <a:avLst/>
          </a:prstGeom>
        </p:spPr>
        <p:txBody>
          <a:bodyPr wrap="square">
            <a:spAutoFit/>
          </a:bodyPr>
          <a:lstStyle/>
          <a:p>
            <a:r>
              <a:rPr lang="de-DE" sz="1100" dirty="0" err="1" smtClean="0">
                <a:solidFill>
                  <a:srgbClr val="002060"/>
                </a:solidFill>
              </a:rPr>
              <a:t>Boulch</a:t>
            </a:r>
            <a:r>
              <a:rPr lang="de-DE" sz="1100" dirty="0" smtClean="0">
                <a:solidFill>
                  <a:srgbClr val="002060"/>
                </a:solidFill>
              </a:rPr>
              <a:t>, 2020</a:t>
            </a:r>
            <a:endParaRPr lang="de-DE" sz="1100" dirty="0">
              <a:solidFill>
                <a:srgbClr val="002060"/>
              </a:solidFill>
            </a:endParaRPr>
          </a:p>
        </p:txBody>
      </p:sp>
      <p:sp>
        <p:nvSpPr>
          <p:cNvPr id="6" name="Rechteck 5"/>
          <p:cNvSpPr/>
          <p:nvPr/>
        </p:nvSpPr>
        <p:spPr>
          <a:xfrm>
            <a:off x="1060394" y="1113743"/>
            <a:ext cx="5762411" cy="400110"/>
          </a:xfrm>
          <a:prstGeom prst="rect">
            <a:avLst/>
          </a:prstGeom>
        </p:spPr>
        <p:txBody>
          <a:bodyPr wrap="none">
            <a:spAutoFit/>
          </a:bodyPr>
          <a:lstStyle/>
          <a:p>
            <a:r>
              <a:rPr lang="de-DE" sz="2000" b="1" dirty="0">
                <a:solidFill>
                  <a:srgbClr val="002060"/>
                </a:solidFill>
              </a:rPr>
              <a:t>Klassifizierung und Segmentierung von </a:t>
            </a:r>
            <a:r>
              <a:rPr lang="de-DE" sz="2000" b="1" dirty="0" smtClean="0">
                <a:solidFill>
                  <a:srgbClr val="002060"/>
                </a:solidFill>
                <a:effectLst>
                  <a:outerShdw blurRad="38100" dist="38100" dir="2700000" algn="tl">
                    <a:srgbClr val="000000">
                      <a:alpha val="43137"/>
                    </a:srgbClr>
                  </a:outerShdw>
                </a:effectLst>
              </a:rPr>
              <a:t>Punktwolken</a:t>
            </a:r>
            <a:endParaRPr lang="de-DE" sz="2000" b="1" dirty="0">
              <a:solidFill>
                <a:srgbClr val="002060"/>
              </a:solidFill>
              <a:effectLst>
                <a:outerShdw blurRad="38100" dist="38100" dir="2700000" algn="tl">
                  <a:srgbClr val="000000">
                    <a:alpha val="43137"/>
                  </a:srgbClr>
                </a:outerShdw>
              </a:effectLst>
            </a:endParaRPr>
          </a:p>
        </p:txBody>
      </p:sp>
      <p:pic>
        <p:nvPicPr>
          <p:cNvPr id="5" name="Grafik 4"/>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7" name="Grafik 6"/>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3" name="Foliennummernplatzhalter 2"/>
          <p:cNvSpPr>
            <a:spLocks noGrp="1"/>
          </p:cNvSpPr>
          <p:nvPr>
            <p:ph type="sldNum" sz="quarter" idx="12"/>
          </p:nvPr>
        </p:nvSpPr>
        <p:spPr/>
        <p:txBody>
          <a:bodyPr/>
          <a:lstStyle/>
          <a:p>
            <a:fld id="{2EAA920B-3D24-4163-BF30-8DF5E59AE904}" type="slidenum">
              <a:rPr lang="LID4096" smtClean="0"/>
              <a:t>24</a:t>
            </a:fld>
            <a:endParaRPr lang="LID4096"/>
          </a:p>
        </p:txBody>
      </p:sp>
      <p:pic>
        <p:nvPicPr>
          <p:cNvPr id="2050" name="Picture 2" descr="Automatic LiDAR Classification Made Easy with CloudCompare (No Codi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29098" y="2243158"/>
            <a:ext cx="3622674" cy="2470005"/>
          </a:xfrm>
          <a:prstGeom prst="rect">
            <a:avLst/>
          </a:prstGeom>
          <a:noFill/>
          <a:extLst>
            <a:ext uri="{909E8E84-426E-40DD-AFC4-6F175D3DCCD1}">
              <a14:hiddenFill xmlns:a14="http://schemas.microsoft.com/office/drawing/2010/main">
                <a:solidFill>
                  <a:srgbClr val="FFFFFF"/>
                </a:solidFill>
              </a14:hiddenFill>
            </a:ext>
          </a:extLst>
        </p:spPr>
      </p:pic>
      <p:sp>
        <p:nvSpPr>
          <p:cNvPr id="9" name="Rechteck 8"/>
          <p:cNvSpPr/>
          <p:nvPr/>
        </p:nvSpPr>
        <p:spPr>
          <a:xfrm>
            <a:off x="10265718" y="4713163"/>
            <a:ext cx="1249884" cy="269610"/>
          </a:xfrm>
          <a:prstGeom prst="rect">
            <a:avLst/>
          </a:prstGeom>
        </p:spPr>
        <p:txBody>
          <a:bodyPr wrap="square">
            <a:spAutoFit/>
          </a:bodyPr>
          <a:lstStyle/>
          <a:p>
            <a:r>
              <a:rPr lang="de-DE" sz="1100" dirty="0" err="1" smtClean="0">
                <a:solidFill>
                  <a:srgbClr val="002060"/>
                </a:solidFill>
              </a:rPr>
              <a:t>Abderrazzaq</a:t>
            </a:r>
            <a:r>
              <a:rPr lang="de-DE" sz="1100" dirty="0" smtClean="0">
                <a:solidFill>
                  <a:srgbClr val="002060"/>
                </a:solidFill>
              </a:rPr>
              <a:t>, 2023</a:t>
            </a:r>
            <a:endParaRPr lang="de-DE" sz="1100" dirty="0">
              <a:solidFill>
                <a:srgbClr val="002060"/>
              </a:solidFill>
            </a:endParaRPr>
          </a:p>
        </p:txBody>
      </p:sp>
    </p:spTree>
    <p:extLst>
      <p:ext uri="{BB962C8B-B14F-4D97-AF65-F5344CB8AC3E}">
        <p14:creationId xmlns:p14="http://schemas.microsoft.com/office/powerpoint/2010/main" val="242167956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a:picLocks noChangeAspect="1"/>
          </p:cNvPicPr>
          <p:nvPr/>
        </p:nvPicPr>
        <p:blipFill>
          <a:blip r:embed="rId2"/>
          <a:stretch>
            <a:fillRect/>
          </a:stretch>
        </p:blipFill>
        <p:spPr>
          <a:xfrm>
            <a:off x="1053476" y="1628775"/>
            <a:ext cx="5423523" cy="4353614"/>
          </a:xfrm>
          <a:prstGeom prst="rect">
            <a:avLst/>
          </a:prstGeom>
        </p:spPr>
      </p:pic>
      <p:sp>
        <p:nvSpPr>
          <p:cNvPr id="5" name="Rechteck 4"/>
          <p:cNvSpPr/>
          <p:nvPr/>
        </p:nvSpPr>
        <p:spPr>
          <a:xfrm>
            <a:off x="5227115" y="6004695"/>
            <a:ext cx="1249884" cy="269610"/>
          </a:xfrm>
          <a:prstGeom prst="rect">
            <a:avLst/>
          </a:prstGeom>
        </p:spPr>
        <p:txBody>
          <a:bodyPr wrap="square">
            <a:spAutoFit/>
          </a:bodyPr>
          <a:lstStyle/>
          <a:p>
            <a:r>
              <a:rPr lang="de-DE" sz="1100" dirty="0" smtClean="0">
                <a:solidFill>
                  <a:srgbClr val="002060"/>
                </a:solidFill>
              </a:rPr>
              <a:t>Schultz, 2021</a:t>
            </a:r>
            <a:endParaRPr lang="de-DE" sz="1100" dirty="0">
              <a:solidFill>
                <a:srgbClr val="002060"/>
              </a:solidFill>
            </a:endParaRPr>
          </a:p>
        </p:txBody>
      </p:sp>
      <p:sp>
        <p:nvSpPr>
          <p:cNvPr id="6" name="Rechteck 5"/>
          <p:cNvSpPr/>
          <p:nvPr/>
        </p:nvSpPr>
        <p:spPr>
          <a:xfrm>
            <a:off x="1060394" y="1113743"/>
            <a:ext cx="2112438" cy="400110"/>
          </a:xfrm>
          <a:prstGeom prst="rect">
            <a:avLst/>
          </a:prstGeom>
        </p:spPr>
        <p:txBody>
          <a:bodyPr wrap="none">
            <a:spAutoFit/>
          </a:bodyPr>
          <a:lstStyle/>
          <a:p>
            <a:r>
              <a:rPr lang="de-DE" sz="2000" b="1" dirty="0">
                <a:solidFill>
                  <a:srgbClr val="002060"/>
                </a:solidFill>
              </a:rPr>
              <a:t>Wettervorhersage</a:t>
            </a:r>
            <a:endParaRPr lang="de-DE" sz="2000" b="1" dirty="0">
              <a:solidFill>
                <a:srgbClr val="002060"/>
              </a:solidFill>
              <a:effectLst>
                <a:outerShdw blurRad="38100" dist="38100" dir="2700000" algn="tl">
                  <a:srgbClr val="000000">
                    <a:alpha val="43137"/>
                  </a:srgbClr>
                </a:outerShdw>
              </a:effectLst>
            </a:endParaRPr>
          </a:p>
        </p:txBody>
      </p:sp>
      <p:pic>
        <p:nvPicPr>
          <p:cNvPr id="7" name="Grafik 6"/>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8" name="Grafik 7"/>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3" name="Foliennummernplatzhalter 2"/>
          <p:cNvSpPr>
            <a:spLocks noGrp="1"/>
          </p:cNvSpPr>
          <p:nvPr>
            <p:ph type="sldNum" sz="quarter" idx="12"/>
          </p:nvPr>
        </p:nvSpPr>
        <p:spPr/>
        <p:txBody>
          <a:bodyPr/>
          <a:lstStyle/>
          <a:p>
            <a:fld id="{2EAA920B-3D24-4163-BF30-8DF5E59AE904}" type="slidenum">
              <a:rPr lang="LID4096" smtClean="0"/>
              <a:t>25</a:t>
            </a:fld>
            <a:endParaRPr lang="LID4096"/>
          </a:p>
        </p:txBody>
      </p:sp>
    </p:spTree>
    <p:extLst>
      <p:ext uri="{BB962C8B-B14F-4D97-AF65-F5344CB8AC3E}">
        <p14:creationId xmlns:p14="http://schemas.microsoft.com/office/powerpoint/2010/main" val="182587875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feld 5"/>
          <p:cNvSpPr txBox="1"/>
          <p:nvPr/>
        </p:nvSpPr>
        <p:spPr>
          <a:xfrm>
            <a:off x="3089709" y="693020"/>
            <a:ext cx="3773103" cy="461665"/>
          </a:xfrm>
          <a:prstGeom prst="rect">
            <a:avLst/>
          </a:prstGeom>
          <a:noFill/>
        </p:spPr>
        <p:txBody>
          <a:bodyPr wrap="square" rtlCol="0">
            <a:spAutoFit/>
          </a:bodyPr>
          <a:lstStyle/>
          <a:p>
            <a:r>
              <a:rPr lang="de-DE" sz="2400" b="1" dirty="0">
                <a:solidFill>
                  <a:schemeClr val="accent1">
                    <a:lumMod val="50000"/>
                  </a:schemeClr>
                </a:solidFill>
              </a:rPr>
              <a:t>Künstliche Intelligenz</a:t>
            </a:r>
          </a:p>
        </p:txBody>
      </p:sp>
      <p:sp>
        <p:nvSpPr>
          <p:cNvPr id="2" name="Abgerundetes Rechteck 1"/>
          <p:cNvSpPr/>
          <p:nvPr/>
        </p:nvSpPr>
        <p:spPr>
          <a:xfrm>
            <a:off x="2353376" y="1559292"/>
            <a:ext cx="7801277" cy="4360245"/>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Textfeld 6"/>
          <p:cNvSpPr txBox="1"/>
          <p:nvPr/>
        </p:nvSpPr>
        <p:spPr>
          <a:xfrm>
            <a:off x="3089708" y="1742174"/>
            <a:ext cx="3773103" cy="461665"/>
          </a:xfrm>
          <a:prstGeom prst="rect">
            <a:avLst/>
          </a:prstGeom>
          <a:noFill/>
        </p:spPr>
        <p:txBody>
          <a:bodyPr wrap="square" rtlCol="0">
            <a:spAutoFit/>
          </a:bodyPr>
          <a:lstStyle/>
          <a:p>
            <a:r>
              <a:rPr lang="de-DE" sz="2400" b="1" dirty="0">
                <a:solidFill>
                  <a:schemeClr val="accent1">
                    <a:lumMod val="50000"/>
                  </a:schemeClr>
                </a:solidFill>
              </a:rPr>
              <a:t>Maschinelles Lernen</a:t>
            </a:r>
          </a:p>
        </p:txBody>
      </p:sp>
      <p:sp>
        <p:nvSpPr>
          <p:cNvPr id="3" name="Abgerundetes Rechteck 2"/>
          <p:cNvSpPr/>
          <p:nvPr/>
        </p:nvSpPr>
        <p:spPr>
          <a:xfrm>
            <a:off x="2416234" y="2444817"/>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Abgerundetes Rechteck 7"/>
          <p:cNvSpPr/>
          <p:nvPr/>
        </p:nvSpPr>
        <p:spPr>
          <a:xfrm>
            <a:off x="4993821" y="2444817"/>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Textfeld 9"/>
          <p:cNvSpPr txBox="1"/>
          <p:nvPr/>
        </p:nvSpPr>
        <p:spPr>
          <a:xfrm>
            <a:off x="2558715" y="2608446"/>
            <a:ext cx="2362202" cy="830997"/>
          </a:xfrm>
          <a:prstGeom prst="rect">
            <a:avLst/>
          </a:prstGeom>
          <a:noFill/>
        </p:spPr>
        <p:txBody>
          <a:bodyPr wrap="square" rtlCol="0">
            <a:spAutoFit/>
          </a:bodyPr>
          <a:lstStyle/>
          <a:p>
            <a:pPr algn="ctr"/>
            <a:r>
              <a:rPr lang="de-DE" sz="2400" b="1" dirty="0">
                <a:solidFill>
                  <a:schemeClr val="accent1">
                    <a:lumMod val="50000"/>
                  </a:schemeClr>
                </a:solidFill>
              </a:rPr>
              <a:t>Überwachtes Lernen</a:t>
            </a:r>
          </a:p>
        </p:txBody>
      </p:sp>
      <p:sp>
        <p:nvSpPr>
          <p:cNvPr id="11" name="Textfeld 10"/>
          <p:cNvSpPr txBox="1"/>
          <p:nvPr/>
        </p:nvSpPr>
        <p:spPr>
          <a:xfrm>
            <a:off x="4952869" y="2627698"/>
            <a:ext cx="2637322" cy="830997"/>
          </a:xfrm>
          <a:prstGeom prst="rect">
            <a:avLst/>
          </a:prstGeom>
          <a:noFill/>
        </p:spPr>
        <p:txBody>
          <a:bodyPr wrap="square" rtlCol="0">
            <a:spAutoFit/>
          </a:bodyPr>
          <a:lstStyle/>
          <a:p>
            <a:pPr algn="ctr"/>
            <a:r>
              <a:rPr lang="de-DE" sz="2400" b="1" dirty="0" err="1">
                <a:solidFill>
                  <a:schemeClr val="accent1">
                    <a:lumMod val="50000"/>
                  </a:schemeClr>
                </a:solidFill>
                <a:effectLst>
                  <a:outerShdw blurRad="38100" dist="38100" dir="2700000" algn="tl">
                    <a:srgbClr val="000000">
                      <a:alpha val="43137"/>
                    </a:srgbClr>
                  </a:outerShdw>
                </a:effectLst>
              </a:rPr>
              <a:t>Unüberwachtes</a:t>
            </a:r>
            <a:r>
              <a:rPr lang="de-DE" sz="2400" b="1" dirty="0">
                <a:solidFill>
                  <a:schemeClr val="accent1">
                    <a:lumMod val="50000"/>
                  </a:schemeClr>
                </a:solidFill>
                <a:effectLst>
                  <a:outerShdw blurRad="38100" dist="38100" dir="2700000" algn="tl">
                    <a:srgbClr val="000000">
                      <a:alpha val="43137"/>
                    </a:srgbClr>
                  </a:outerShdw>
                </a:effectLst>
              </a:rPr>
              <a:t> Lernen</a:t>
            </a:r>
          </a:p>
        </p:txBody>
      </p:sp>
      <p:pic>
        <p:nvPicPr>
          <p:cNvPr id="12" name="Grafik 11"/>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13" name="Grafik 1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4" name="Foliennummernplatzhalter 3"/>
          <p:cNvSpPr>
            <a:spLocks noGrp="1"/>
          </p:cNvSpPr>
          <p:nvPr>
            <p:ph type="sldNum" sz="quarter" idx="12"/>
          </p:nvPr>
        </p:nvSpPr>
        <p:spPr/>
        <p:txBody>
          <a:bodyPr/>
          <a:lstStyle/>
          <a:p>
            <a:fld id="{2EAA920B-3D24-4163-BF30-8DF5E59AE904}" type="slidenum">
              <a:rPr lang="LID4096" smtClean="0"/>
              <a:t>26</a:t>
            </a:fld>
            <a:endParaRPr lang="LID4096"/>
          </a:p>
        </p:txBody>
      </p:sp>
    </p:spTree>
    <p:extLst>
      <p:ext uri="{BB962C8B-B14F-4D97-AF65-F5344CB8AC3E}">
        <p14:creationId xmlns:p14="http://schemas.microsoft.com/office/powerpoint/2010/main" val="228256045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hteck 1"/>
          <p:cNvSpPr/>
          <p:nvPr/>
        </p:nvSpPr>
        <p:spPr>
          <a:xfrm>
            <a:off x="1060394" y="533381"/>
            <a:ext cx="2656112" cy="400110"/>
          </a:xfrm>
          <a:prstGeom prst="rect">
            <a:avLst/>
          </a:prstGeom>
        </p:spPr>
        <p:txBody>
          <a:bodyPr wrap="none">
            <a:spAutoFit/>
          </a:bodyPr>
          <a:lstStyle/>
          <a:p>
            <a:pPr algn="ctr"/>
            <a:r>
              <a:rPr lang="de-DE" sz="2000" b="1" dirty="0" err="1">
                <a:solidFill>
                  <a:schemeClr val="accent1">
                    <a:lumMod val="50000"/>
                  </a:schemeClr>
                </a:solidFill>
                <a:effectLst>
                  <a:outerShdw blurRad="38100" dist="38100" dir="2700000" algn="tl">
                    <a:srgbClr val="000000">
                      <a:alpha val="43137"/>
                    </a:srgbClr>
                  </a:outerShdw>
                </a:effectLst>
              </a:rPr>
              <a:t>Unüberwachtes</a:t>
            </a:r>
            <a:r>
              <a:rPr lang="de-DE" sz="2000" b="1" dirty="0">
                <a:solidFill>
                  <a:schemeClr val="accent1">
                    <a:lumMod val="50000"/>
                  </a:schemeClr>
                </a:solidFill>
                <a:effectLst>
                  <a:outerShdw blurRad="38100" dist="38100" dir="2700000" algn="tl">
                    <a:srgbClr val="000000">
                      <a:alpha val="43137"/>
                    </a:srgbClr>
                  </a:outerShdw>
                </a:effectLst>
              </a:rPr>
              <a:t> Lernen</a:t>
            </a:r>
          </a:p>
        </p:txBody>
      </p:sp>
      <p:sp>
        <p:nvSpPr>
          <p:cNvPr id="4" name="Rechteck 3"/>
          <p:cNvSpPr/>
          <p:nvPr/>
        </p:nvSpPr>
        <p:spPr>
          <a:xfrm>
            <a:off x="1060394" y="1113743"/>
            <a:ext cx="5415842" cy="984885"/>
          </a:xfrm>
          <a:prstGeom prst="rect">
            <a:avLst/>
          </a:prstGeom>
        </p:spPr>
        <p:txBody>
          <a:bodyPr wrap="none">
            <a:spAutoFit/>
          </a:bodyPr>
          <a:lstStyle/>
          <a:p>
            <a:r>
              <a:rPr lang="de-DE" sz="2000" b="1" dirty="0">
                <a:solidFill>
                  <a:schemeClr val="accent1">
                    <a:lumMod val="50000"/>
                  </a:schemeClr>
                </a:solidFill>
              </a:rPr>
              <a:t>Lernen über einen Datensatz ohne Markierungen</a:t>
            </a:r>
          </a:p>
          <a:p>
            <a:endParaRPr lang="de-DE" sz="2000" dirty="0">
              <a:solidFill>
                <a:schemeClr val="accent1">
                  <a:lumMod val="50000"/>
                </a:schemeClr>
              </a:solidFill>
            </a:endParaRPr>
          </a:p>
          <a:p>
            <a:pPr marL="342900" indent="-342900">
              <a:buFont typeface="Arial" panose="020B0604020202020204" pitchFamily="34" charset="0"/>
              <a:buChar char="•"/>
            </a:pPr>
            <a:r>
              <a:rPr lang="de-DE" b="1" dirty="0" smtClean="0">
                <a:solidFill>
                  <a:schemeClr val="accent1">
                    <a:lumMod val="50000"/>
                  </a:schemeClr>
                </a:solidFill>
              </a:rPr>
              <a:t>Clustering</a:t>
            </a:r>
            <a:endParaRPr lang="de-DE" b="1" dirty="0">
              <a:solidFill>
                <a:schemeClr val="accent1">
                  <a:lumMod val="50000"/>
                </a:schemeClr>
              </a:solidFill>
            </a:endParaRPr>
          </a:p>
        </p:txBody>
      </p:sp>
      <p:sp>
        <p:nvSpPr>
          <p:cNvPr id="6" name="Abgerundetes Rechteck 5"/>
          <p:cNvSpPr/>
          <p:nvPr/>
        </p:nvSpPr>
        <p:spPr>
          <a:xfrm>
            <a:off x="7684769" y="2021684"/>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Textfeld 6"/>
          <p:cNvSpPr txBox="1"/>
          <p:nvPr/>
        </p:nvSpPr>
        <p:spPr>
          <a:xfrm>
            <a:off x="7643817" y="2204565"/>
            <a:ext cx="2637322" cy="400110"/>
          </a:xfrm>
          <a:prstGeom prst="rect">
            <a:avLst/>
          </a:prstGeom>
          <a:noFill/>
        </p:spPr>
        <p:txBody>
          <a:bodyPr wrap="square" rtlCol="0">
            <a:spAutoFit/>
          </a:bodyPr>
          <a:lstStyle/>
          <a:p>
            <a:pPr algn="ctr"/>
            <a:r>
              <a:rPr lang="de-DE" sz="2000" b="1" dirty="0" err="1">
                <a:solidFill>
                  <a:schemeClr val="accent1">
                    <a:lumMod val="50000"/>
                  </a:schemeClr>
                </a:solidFill>
                <a:effectLst>
                  <a:outerShdw blurRad="38100" dist="38100" dir="2700000" algn="tl">
                    <a:srgbClr val="000000">
                      <a:alpha val="43137"/>
                    </a:srgbClr>
                  </a:outerShdw>
                </a:effectLst>
              </a:rPr>
              <a:t>Unüberwachtes</a:t>
            </a:r>
            <a:r>
              <a:rPr lang="de-DE" sz="2000" b="1" dirty="0">
                <a:solidFill>
                  <a:schemeClr val="accent1">
                    <a:lumMod val="50000"/>
                  </a:schemeClr>
                </a:solidFill>
                <a:effectLst>
                  <a:outerShdw blurRad="38100" dist="38100" dir="2700000" algn="tl">
                    <a:srgbClr val="000000">
                      <a:alpha val="43137"/>
                    </a:srgbClr>
                  </a:outerShdw>
                </a:effectLst>
              </a:rPr>
              <a:t> Lernen</a:t>
            </a:r>
          </a:p>
        </p:txBody>
      </p:sp>
      <p:pic>
        <p:nvPicPr>
          <p:cNvPr id="8" name="Grafik 7"/>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9" name="Grafik 8"/>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3" name="Foliennummernplatzhalter 2"/>
          <p:cNvSpPr>
            <a:spLocks noGrp="1"/>
          </p:cNvSpPr>
          <p:nvPr>
            <p:ph type="sldNum" sz="quarter" idx="12"/>
          </p:nvPr>
        </p:nvSpPr>
        <p:spPr/>
        <p:txBody>
          <a:bodyPr/>
          <a:lstStyle/>
          <a:p>
            <a:fld id="{2EAA920B-3D24-4163-BF30-8DF5E59AE904}" type="slidenum">
              <a:rPr lang="LID4096" smtClean="0"/>
              <a:t>27</a:t>
            </a:fld>
            <a:endParaRPr lang="LID4096"/>
          </a:p>
        </p:txBody>
      </p:sp>
    </p:spTree>
    <p:extLst>
      <p:ext uri="{BB962C8B-B14F-4D97-AF65-F5344CB8AC3E}">
        <p14:creationId xmlns:p14="http://schemas.microsoft.com/office/powerpoint/2010/main" val="72848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ImageNet Dataset | Papers With Code">
            <a:extLst>
              <a:ext uri="{FF2B5EF4-FFF2-40B4-BE49-F238E27FC236}">
                <a16:creationId xmlns:a16="http://schemas.microsoft.com/office/drawing/2014/main" id="{D9FEDF54-7296-7710-A87B-815584D1A2C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 r="49999" b="50079"/>
          <a:stretch/>
        </p:blipFill>
        <p:spPr bwMode="auto">
          <a:xfrm>
            <a:off x="304511" y="608544"/>
            <a:ext cx="5592556" cy="5583614"/>
          </a:xfrm>
          <a:prstGeom prst="rect">
            <a:avLst/>
          </a:prstGeom>
          <a:noFill/>
          <a:extLst>
            <a:ext uri="{909E8E84-426E-40DD-AFC4-6F175D3DCCD1}">
              <a14:hiddenFill xmlns:a14="http://schemas.microsoft.com/office/drawing/2010/main">
                <a:solidFill>
                  <a:srgbClr val="FFFFFF"/>
                </a:solidFill>
              </a14:hiddenFill>
            </a:ext>
          </a:extLst>
        </p:spPr>
      </p:pic>
      <p:pic>
        <p:nvPicPr>
          <p:cNvPr id="6" name="Content Placeholder 8" descr="A picture containing text, different, colorful&#10;&#10;Description automatically generated">
            <a:extLst>
              <a:ext uri="{FF2B5EF4-FFF2-40B4-BE49-F238E27FC236}">
                <a16:creationId xmlns:a16="http://schemas.microsoft.com/office/drawing/2014/main" id="{6854AB40-B90B-B78D-8F3A-2E3055A2EA6C}"/>
              </a:ext>
            </a:extLst>
          </p:cNvPr>
          <p:cNvPicPr>
            <a:picLocks noGrp="1" noChangeAspect="1"/>
          </p:cNvPicPr>
          <p:nvPr>
            <p:ph idx="1"/>
          </p:nvPr>
        </p:nvPicPr>
        <p:blipFill rotWithShape="1">
          <a:blip r:embed="rId4">
            <a:extLst>
              <a:ext uri="{28A0092B-C50C-407E-A947-70E740481C1C}">
                <a14:useLocalDpi xmlns:a14="http://schemas.microsoft.com/office/drawing/2010/main"/>
              </a:ext>
            </a:extLst>
          </a:blip>
          <a:srcRect l="25121"/>
          <a:stretch/>
        </p:blipFill>
        <p:spPr>
          <a:xfrm>
            <a:off x="6404689" y="608544"/>
            <a:ext cx="5791488" cy="1847632"/>
          </a:xfrm>
        </p:spPr>
      </p:pic>
      <p:pic>
        <p:nvPicPr>
          <p:cNvPr id="7" name="Content Placeholder 8" descr="A picture containing text, different, colorful&#10;&#10;Description automatically generated">
            <a:extLst>
              <a:ext uri="{FF2B5EF4-FFF2-40B4-BE49-F238E27FC236}">
                <a16:creationId xmlns:a16="http://schemas.microsoft.com/office/drawing/2014/main" id="{E9116348-2816-A375-5D34-931909682AB6}"/>
              </a:ext>
            </a:extLst>
          </p:cNvPr>
          <p:cNvPicPr>
            <a:picLocks noChangeAspect="1"/>
          </p:cNvPicPr>
          <p:nvPr/>
        </p:nvPicPr>
        <p:blipFill rotWithShape="1">
          <a:blip r:embed="rId5">
            <a:extLst>
              <a:ext uri="{28A0092B-C50C-407E-A947-70E740481C1C}">
                <a14:useLocalDpi xmlns:a14="http://schemas.microsoft.com/office/drawing/2010/main"/>
              </a:ext>
            </a:extLst>
          </a:blip>
          <a:srcRect l="25121"/>
          <a:stretch/>
        </p:blipFill>
        <p:spPr>
          <a:xfrm>
            <a:off x="6404687" y="2524321"/>
            <a:ext cx="5791489" cy="1818148"/>
          </a:xfrm>
          <a:prstGeom prst="rect">
            <a:avLst/>
          </a:prstGeom>
        </p:spPr>
      </p:pic>
      <p:pic>
        <p:nvPicPr>
          <p:cNvPr id="8" name="Content Placeholder 8" descr="A picture containing text, different, colorful&#10;&#10;Description automatically generated">
            <a:extLst>
              <a:ext uri="{FF2B5EF4-FFF2-40B4-BE49-F238E27FC236}">
                <a16:creationId xmlns:a16="http://schemas.microsoft.com/office/drawing/2014/main" id="{90BABAC2-57F9-CE89-5736-CC9733813590}"/>
              </a:ext>
            </a:extLst>
          </p:cNvPr>
          <p:cNvPicPr>
            <a:picLocks noChangeAspect="1"/>
          </p:cNvPicPr>
          <p:nvPr/>
        </p:nvPicPr>
        <p:blipFill rotWithShape="1">
          <a:blip r:embed="rId6">
            <a:extLst>
              <a:ext uri="{28A0092B-C50C-407E-A947-70E740481C1C}">
                <a14:useLocalDpi xmlns:a14="http://schemas.microsoft.com/office/drawing/2010/main"/>
              </a:ext>
            </a:extLst>
          </a:blip>
          <a:srcRect l="25121"/>
          <a:stretch/>
        </p:blipFill>
        <p:spPr>
          <a:xfrm>
            <a:off x="6404687" y="4417750"/>
            <a:ext cx="5791489" cy="1865602"/>
          </a:xfrm>
          <a:prstGeom prst="rect">
            <a:avLst/>
          </a:prstGeom>
        </p:spPr>
      </p:pic>
      <p:cxnSp>
        <p:nvCxnSpPr>
          <p:cNvPr id="10" name="Straight Arrow Connector 9">
            <a:extLst>
              <a:ext uri="{FF2B5EF4-FFF2-40B4-BE49-F238E27FC236}">
                <a16:creationId xmlns:a16="http://schemas.microsoft.com/office/drawing/2014/main" id="{47796BA7-539F-40A9-7F53-784C2B7D8504}"/>
              </a:ext>
            </a:extLst>
          </p:cNvPr>
          <p:cNvCxnSpPr>
            <a:cxnSpLocks/>
          </p:cNvCxnSpPr>
          <p:nvPr/>
        </p:nvCxnSpPr>
        <p:spPr>
          <a:xfrm>
            <a:off x="6013174" y="3400351"/>
            <a:ext cx="407504"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 name="Textfeld 8">
            <a:extLst>
              <a:ext uri="{FF2B5EF4-FFF2-40B4-BE49-F238E27FC236}">
                <a16:creationId xmlns:a16="http://schemas.microsoft.com/office/drawing/2014/main" id="{44B03F63-079A-4536-BF7E-9F0B308365C5}"/>
              </a:ext>
            </a:extLst>
          </p:cNvPr>
          <p:cNvSpPr txBox="1"/>
          <p:nvPr/>
        </p:nvSpPr>
        <p:spPr>
          <a:xfrm>
            <a:off x="9697770" y="6251902"/>
            <a:ext cx="1460926" cy="261610"/>
          </a:xfrm>
          <a:prstGeom prst="rect">
            <a:avLst/>
          </a:prstGeom>
          <a:noFill/>
        </p:spPr>
        <p:txBody>
          <a:bodyPr wrap="square">
            <a:spAutoFit/>
          </a:bodyPr>
          <a:lstStyle/>
          <a:p>
            <a:r>
              <a:rPr lang="en-GB" sz="1100">
                <a:solidFill>
                  <a:srgbClr val="002060"/>
                </a:solidFill>
              </a:rPr>
              <a:t>Caron et al., 2018</a:t>
            </a:r>
            <a:endParaRPr lang="en-GB" sz="1100" dirty="0" err="1">
              <a:solidFill>
                <a:srgbClr val="002060"/>
              </a:solidFill>
            </a:endParaRPr>
          </a:p>
        </p:txBody>
      </p:sp>
      <p:pic>
        <p:nvPicPr>
          <p:cNvPr id="11" name="Grafik 10"/>
          <p:cNvPicPr>
            <a:picLocks noChangeAspect="1"/>
          </p:cNvPicPr>
          <p:nvPr/>
        </p:nvPicPr>
        <p:blipFill>
          <a:blip r:embed="rId7"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12" name="Grafik 11"/>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2" name="Foliennummernplatzhalter 1"/>
          <p:cNvSpPr>
            <a:spLocks noGrp="1"/>
          </p:cNvSpPr>
          <p:nvPr>
            <p:ph type="sldNum" sz="quarter" idx="12"/>
          </p:nvPr>
        </p:nvSpPr>
        <p:spPr/>
        <p:txBody>
          <a:bodyPr/>
          <a:lstStyle/>
          <a:p>
            <a:fld id="{2EAA920B-3D24-4163-BF30-8DF5E59AE904}" type="slidenum">
              <a:rPr lang="LID4096" smtClean="0"/>
              <a:t>28</a:t>
            </a:fld>
            <a:endParaRPr lang="LID4096"/>
          </a:p>
        </p:txBody>
      </p:sp>
    </p:spTree>
    <p:extLst>
      <p:ext uri="{BB962C8B-B14F-4D97-AF65-F5344CB8AC3E}">
        <p14:creationId xmlns:p14="http://schemas.microsoft.com/office/powerpoint/2010/main" val="425233976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hteck 1"/>
          <p:cNvSpPr/>
          <p:nvPr/>
        </p:nvSpPr>
        <p:spPr>
          <a:xfrm>
            <a:off x="1060394" y="533381"/>
            <a:ext cx="2656112" cy="400110"/>
          </a:xfrm>
          <a:prstGeom prst="rect">
            <a:avLst/>
          </a:prstGeom>
        </p:spPr>
        <p:txBody>
          <a:bodyPr wrap="none">
            <a:spAutoFit/>
          </a:bodyPr>
          <a:lstStyle/>
          <a:p>
            <a:pPr algn="ctr"/>
            <a:r>
              <a:rPr lang="de-DE" sz="2000" b="1" dirty="0" err="1">
                <a:solidFill>
                  <a:schemeClr val="accent1">
                    <a:lumMod val="50000"/>
                  </a:schemeClr>
                </a:solidFill>
                <a:effectLst>
                  <a:outerShdw blurRad="38100" dist="38100" dir="2700000" algn="tl">
                    <a:srgbClr val="000000">
                      <a:alpha val="43137"/>
                    </a:srgbClr>
                  </a:outerShdw>
                </a:effectLst>
              </a:rPr>
              <a:t>Unüberwachtes</a:t>
            </a:r>
            <a:r>
              <a:rPr lang="de-DE" sz="2000" b="1" dirty="0">
                <a:solidFill>
                  <a:schemeClr val="accent1">
                    <a:lumMod val="50000"/>
                  </a:schemeClr>
                </a:solidFill>
                <a:effectLst>
                  <a:outerShdw blurRad="38100" dist="38100" dir="2700000" algn="tl">
                    <a:srgbClr val="000000">
                      <a:alpha val="43137"/>
                    </a:srgbClr>
                  </a:outerShdw>
                </a:effectLst>
              </a:rPr>
              <a:t> Lernen</a:t>
            </a:r>
          </a:p>
        </p:txBody>
      </p:sp>
      <p:sp>
        <p:nvSpPr>
          <p:cNvPr id="4" name="Rechteck 3"/>
          <p:cNvSpPr/>
          <p:nvPr/>
        </p:nvSpPr>
        <p:spPr>
          <a:xfrm>
            <a:off x="1060394" y="1113743"/>
            <a:ext cx="5415842" cy="2185214"/>
          </a:xfrm>
          <a:prstGeom prst="rect">
            <a:avLst/>
          </a:prstGeom>
        </p:spPr>
        <p:txBody>
          <a:bodyPr wrap="none">
            <a:spAutoFit/>
          </a:bodyPr>
          <a:lstStyle/>
          <a:p>
            <a:r>
              <a:rPr lang="de-DE" sz="2000" b="1" dirty="0">
                <a:solidFill>
                  <a:schemeClr val="accent1">
                    <a:lumMod val="50000"/>
                  </a:schemeClr>
                </a:solidFill>
              </a:rPr>
              <a:t>Lernen über einen Datensatz ohne Markierungen</a:t>
            </a:r>
          </a:p>
          <a:p>
            <a:endParaRPr lang="de-DE" sz="2000" dirty="0">
              <a:solidFill>
                <a:schemeClr val="accent1">
                  <a:lumMod val="50000"/>
                </a:schemeClr>
              </a:solidFill>
            </a:endParaRPr>
          </a:p>
          <a:p>
            <a:pPr marL="342900" indent="-342900">
              <a:buFont typeface="Arial" panose="020B0604020202020204" pitchFamily="34" charset="0"/>
              <a:buChar char="•"/>
            </a:pPr>
            <a:r>
              <a:rPr lang="de-DE" dirty="0">
                <a:solidFill>
                  <a:schemeClr val="accent1">
                    <a:lumMod val="50000"/>
                  </a:schemeClr>
                </a:solidFill>
              </a:rPr>
              <a:t>Clustering</a:t>
            </a:r>
          </a:p>
          <a:p>
            <a:endParaRPr lang="de-DE" dirty="0">
              <a:solidFill>
                <a:schemeClr val="accent1">
                  <a:lumMod val="50000"/>
                </a:schemeClr>
              </a:solidFill>
            </a:endParaRPr>
          </a:p>
          <a:p>
            <a:r>
              <a:rPr lang="de-DE" sz="2000" b="1" dirty="0">
                <a:solidFill>
                  <a:schemeClr val="accent1">
                    <a:lumMod val="50000"/>
                  </a:schemeClr>
                </a:solidFill>
              </a:rPr>
              <a:t>Generative Modelle können Beispiele </a:t>
            </a:r>
            <a:r>
              <a:rPr lang="de-DE" sz="2000" b="1" dirty="0" smtClean="0">
                <a:solidFill>
                  <a:schemeClr val="accent1">
                    <a:lumMod val="50000"/>
                  </a:schemeClr>
                </a:solidFill>
              </a:rPr>
              <a:t>erstellen</a:t>
            </a:r>
          </a:p>
          <a:p>
            <a:endParaRPr lang="de-DE" sz="2000" b="1" dirty="0">
              <a:solidFill>
                <a:schemeClr val="accent1">
                  <a:lumMod val="50000"/>
                </a:schemeClr>
              </a:solidFill>
            </a:endParaRPr>
          </a:p>
          <a:p>
            <a:pPr marL="342900" indent="-342900">
              <a:buFont typeface="Arial" panose="020B0604020202020204" pitchFamily="34" charset="0"/>
              <a:buChar char="•"/>
            </a:pPr>
            <a:r>
              <a:rPr lang="de-DE" sz="2000" dirty="0">
                <a:solidFill>
                  <a:schemeClr val="accent1">
                    <a:lumMod val="50000"/>
                  </a:schemeClr>
                </a:solidFill>
              </a:rPr>
              <a:t>generative kontradiktorische Netzwerke</a:t>
            </a:r>
            <a:endParaRPr lang="de-DE" sz="2000" b="1" dirty="0">
              <a:solidFill>
                <a:schemeClr val="accent1">
                  <a:lumMod val="50000"/>
                </a:schemeClr>
              </a:solidFill>
            </a:endParaRPr>
          </a:p>
        </p:txBody>
      </p:sp>
      <p:sp>
        <p:nvSpPr>
          <p:cNvPr id="6" name="Abgerundetes Rechteck 5"/>
          <p:cNvSpPr/>
          <p:nvPr/>
        </p:nvSpPr>
        <p:spPr>
          <a:xfrm>
            <a:off x="7684769" y="2021684"/>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Textfeld 6"/>
          <p:cNvSpPr txBox="1"/>
          <p:nvPr/>
        </p:nvSpPr>
        <p:spPr>
          <a:xfrm>
            <a:off x="7643817" y="2204565"/>
            <a:ext cx="2637322" cy="400110"/>
          </a:xfrm>
          <a:prstGeom prst="rect">
            <a:avLst/>
          </a:prstGeom>
          <a:noFill/>
        </p:spPr>
        <p:txBody>
          <a:bodyPr wrap="square" rtlCol="0">
            <a:spAutoFit/>
          </a:bodyPr>
          <a:lstStyle/>
          <a:p>
            <a:pPr algn="ctr"/>
            <a:r>
              <a:rPr lang="de-DE" sz="2000" b="1" dirty="0" err="1">
                <a:solidFill>
                  <a:schemeClr val="accent1">
                    <a:lumMod val="50000"/>
                  </a:schemeClr>
                </a:solidFill>
              </a:rPr>
              <a:t>Unüberwachtes</a:t>
            </a:r>
            <a:r>
              <a:rPr lang="de-DE" sz="2000" b="1" dirty="0">
                <a:solidFill>
                  <a:schemeClr val="accent1">
                    <a:lumMod val="50000"/>
                  </a:schemeClr>
                </a:solidFill>
              </a:rPr>
              <a:t> Lernen</a:t>
            </a:r>
          </a:p>
        </p:txBody>
      </p:sp>
      <p:sp>
        <p:nvSpPr>
          <p:cNvPr id="3" name="Abgerundetes Rechteck 2"/>
          <p:cNvSpPr/>
          <p:nvPr/>
        </p:nvSpPr>
        <p:spPr>
          <a:xfrm>
            <a:off x="7863840" y="2769326"/>
            <a:ext cx="2159726" cy="2290354"/>
          </a:xfrm>
          <a:prstGeom prst="round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Textfeld 7"/>
          <p:cNvSpPr txBox="1"/>
          <p:nvPr/>
        </p:nvSpPr>
        <p:spPr>
          <a:xfrm>
            <a:off x="7625042" y="2995923"/>
            <a:ext cx="2637322" cy="400110"/>
          </a:xfrm>
          <a:prstGeom prst="rect">
            <a:avLst/>
          </a:prstGeom>
          <a:noFill/>
        </p:spPr>
        <p:txBody>
          <a:bodyPr wrap="square" rtlCol="0">
            <a:spAutoFit/>
          </a:bodyPr>
          <a:lstStyle/>
          <a:p>
            <a:pPr algn="ctr"/>
            <a:r>
              <a:rPr lang="de-DE" sz="2000" b="1" dirty="0">
                <a:solidFill>
                  <a:schemeClr val="accent1">
                    <a:lumMod val="50000"/>
                  </a:schemeClr>
                </a:solidFill>
              </a:rPr>
              <a:t>Generative Modelle</a:t>
            </a:r>
          </a:p>
        </p:txBody>
      </p:sp>
      <p:pic>
        <p:nvPicPr>
          <p:cNvPr id="9" name="Grafik 8"/>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10" name="Grafik 9"/>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5" name="Foliennummernplatzhalter 4"/>
          <p:cNvSpPr>
            <a:spLocks noGrp="1"/>
          </p:cNvSpPr>
          <p:nvPr>
            <p:ph type="sldNum" sz="quarter" idx="12"/>
          </p:nvPr>
        </p:nvSpPr>
        <p:spPr/>
        <p:txBody>
          <a:bodyPr/>
          <a:lstStyle/>
          <a:p>
            <a:fld id="{2EAA920B-3D24-4163-BF30-8DF5E59AE904}" type="slidenum">
              <a:rPr lang="LID4096" smtClean="0"/>
              <a:t>29</a:t>
            </a:fld>
            <a:endParaRPr lang="LID4096"/>
          </a:p>
        </p:txBody>
      </p:sp>
    </p:spTree>
    <p:extLst>
      <p:ext uri="{BB962C8B-B14F-4D97-AF65-F5344CB8AC3E}">
        <p14:creationId xmlns:p14="http://schemas.microsoft.com/office/powerpoint/2010/main" val="21456926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feld 5"/>
          <p:cNvSpPr txBox="1"/>
          <p:nvPr/>
        </p:nvSpPr>
        <p:spPr>
          <a:xfrm>
            <a:off x="3089709" y="693020"/>
            <a:ext cx="3773103" cy="461665"/>
          </a:xfrm>
          <a:prstGeom prst="rect">
            <a:avLst/>
          </a:prstGeom>
          <a:noFill/>
        </p:spPr>
        <p:txBody>
          <a:bodyPr wrap="square" rtlCol="0">
            <a:spAutoFit/>
          </a:bodyPr>
          <a:lstStyle/>
          <a:p>
            <a:r>
              <a:rPr lang="de-DE" sz="2400" b="1" dirty="0">
                <a:solidFill>
                  <a:srgbClr val="002060"/>
                </a:solidFill>
              </a:rPr>
              <a:t>Künstliche Intelligenz</a:t>
            </a:r>
          </a:p>
        </p:txBody>
      </p:sp>
      <p:sp>
        <p:nvSpPr>
          <p:cNvPr id="2" name="Textfeld 1">
            <a:extLst>
              <a:ext uri="{FF2B5EF4-FFF2-40B4-BE49-F238E27FC236}">
                <a16:creationId xmlns:a16="http://schemas.microsoft.com/office/drawing/2014/main" id="{E105F013-6A4D-4808-BECB-AA14A7CD7DDC}"/>
              </a:ext>
            </a:extLst>
          </p:cNvPr>
          <p:cNvSpPr txBox="1"/>
          <p:nvPr/>
        </p:nvSpPr>
        <p:spPr>
          <a:xfrm>
            <a:off x="2700000" y="1441174"/>
            <a:ext cx="7200000" cy="4524315"/>
          </a:xfrm>
          <a:prstGeom prst="rect">
            <a:avLst/>
          </a:prstGeom>
          <a:noFill/>
        </p:spPr>
        <p:txBody>
          <a:bodyPr wrap="square" rtlCol="0">
            <a:spAutoFit/>
          </a:bodyPr>
          <a:lstStyle/>
          <a:p>
            <a:pPr marL="285750" indent="-285750">
              <a:buFont typeface="Arial" panose="020B0604020202020204" pitchFamily="34" charset="0"/>
              <a:buChar char="•"/>
            </a:pPr>
            <a:r>
              <a:rPr lang="de-DE" dirty="0" smtClean="0">
                <a:solidFill>
                  <a:srgbClr val="002060"/>
                </a:solidFill>
              </a:rPr>
              <a:t>Treue </a:t>
            </a:r>
            <a:r>
              <a:rPr lang="de-DE" dirty="0">
                <a:solidFill>
                  <a:srgbClr val="002060"/>
                </a:solidFill>
              </a:rPr>
              <a:t>zur </a:t>
            </a:r>
            <a:r>
              <a:rPr lang="de-DE" b="1" dirty="0">
                <a:solidFill>
                  <a:srgbClr val="002060"/>
                </a:solidFill>
              </a:rPr>
              <a:t>menschlichen</a:t>
            </a:r>
            <a:r>
              <a:rPr lang="de-DE" dirty="0">
                <a:solidFill>
                  <a:srgbClr val="002060"/>
                </a:solidFill>
              </a:rPr>
              <a:t> Leistung (i. Z. m</a:t>
            </a:r>
            <a:r>
              <a:rPr lang="de-DE" dirty="0" smtClean="0">
                <a:solidFill>
                  <a:srgbClr val="002060"/>
                </a:solidFill>
              </a:rPr>
              <a:t>. Psychologie</a:t>
            </a:r>
            <a:r>
              <a:rPr lang="de-DE" dirty="0">
                <a:solidFill>
                  <a:srgbClr val="002060"/>
                </a:solidFill>
              </a:rPr>
              <a:t>)</a:t>
            </a:r>
            <a:endParaRPr lang="de-DE" sz="1800" b="0" i="0" dirty="0">
              <a:solidFill>
                <a:srgbClr val="002060"/>
              </a:solidFill>
              <a:effectLst/>
            </a:endParaRPr>
          </a:p>
          <a:p>
            <a:pPr marL="285750" indent="-285750">
              <a:buFont typeface="Arial" panose="020B0604020202020204" pitchFamily="34" charset="0"/>
              <a:buChar char="•"/>
            </a:pPr>
            <a:endParaRPr lang="de-DE" dirty="0">
              <a:solidFill>
                <a:srgbClr val="002060"/>
              </a:solidFill>
            </a:endParaRPr>
          </a:p>
          <a:p>
            <a:pPr marL="285750" indent="-285750">
              <a:buFont typeface="Arial" panose="020B0604020202020204" pitchFamily="34" charset="0"/>
              <a:buChar char="•"/>
            </a:pPr>
            <a:r>
              <a:rPr lang="en-US" b="1" dirty="0" err="1" smtClean="0">
                <a:solidFill>
                  <a:srgbClr val="002060"/>
                </a:solidFill>
              </a:rPr>
              <a:t>Rationalität</a:t>
            </a:r>
            <a:r>
              <a:rPr lang="en-US" b="1" i="1" dirty="0" smtClean="0">
                <a:solidFill>
                  <a:srgbClr val="002060"/>
                </a:solidFill>
              </a:rPr>
              <a:t> </a:t>
            </a:r>
            <a:r>
              <a:rPr lang="en-US" dirty="0" smtClean="0">
                <a:solidFill>
                  <a:srgbClr val="002060"/>
                </a:solidFill>
              </a:rPr>
              <a:t>- </a:t>
            </a:r>
            <a:r>
              <a:rPr lang="de-DE" dirty="0">
                <a:solidFill>
                  <a:srgbClr val="002060"/>
                </a:solidFill>
              </a:rPr>
              <a:t>grob gesagt, das "Richtige" (abstrakt) zu </a:t>
            </a:r>
            <a:r>
              <a:rPr lang="de-DE" dirty="0" smtClean="0">
                <a:solidFill>
                  <a:srgbClr val="002060"/>
                </a:solidFill>
              </a:rPr>
              <a:t>tun</a:t>
            </a:r>
            <a:r>
              <a:rPr lang="de-DE" dirty="0">
                <a:solidFill>
                  <a:srgbClr val="002060"/>
                </a:solidFill>
              </a:rPr>
              <a:t>, beschreibt rationales Denken und Handeln.</a:t>
            </a:r>
            <a:endParaRPr lang="de-DE" dirty="0" smtClean="0">
              <a:solidFill>
                <a:srgbClr val="002060"/>
              </a:solidFill>
            </a:endParaRPr>
          </a:p>
          <a:p>
            <a:pPr marL="285750" indent="-285750">
              <a:buFont typeface="Arial" panose="020B0604020202020204" pitchFamily="34" charset="0"/>
              <a:buChar char="•"/>
            </a:pPr>
            <a:endParaRPr lang="en-US" dirty="0" smtClean="0">
              <a:solidFill>
                <a:srgbClr val="002060"/>
              </a:solidFill>
            </a:endParaRPr>
          </a:p>
          <a:p>
            <a:r>
              <a:rPr lang="en-US" dirty="0" smtClean="0">
                <a:solidFill>
                  <a:srgbClr val="002060"/>
                </a:solidFill>
              </a:rPr>
              <a:t>	</a:t>
            </a:r>
            <a:r>
              <a:rPr lang="en-US" b="1" dirty="0" smtClean="0">
                <a:solidFill>
                  <a:srgbClr val="002060"/>
                </a:solidFill>
              </a:rPr>
              <a:t>-- Mensch vs. </a:t>
            </a:r>
            <a:r>
              <a:rPr lang="en-US" b="1" dirty="0" err="1" smtClean="0">
                <a:solidFill>
                  <a:srgbClr val="002060"/>
                </a:solidFill>
              </a:rPr>
              <a:t>Rationalität</a:t>
            </a:r>
            <a:endParaRPr lang="en-US" b="1" dirty="0" smtClean="0">
              <a:solidFill>
                <a:srgbClr val="002060"/>
              </a:solidFill>
            </a:endParaRPr>
          </a:p>
          <a:p>
            <a:endParaRPr lang="en-US" dirty="0">
              <a:solidFill>
                <a:srgbClr val="002060"/>
              </a:solidFill>
            </a:endParaRPr>
          </a:p>
          <a:p>
            <a:pPr marL="285750" indent="-285750">
              <a:buFont typeface="Arial" panose="020B0604020202020204" pitchFamily="34" charset="0"/>
              <a:buChar char="•"/>
            </a:pPr>
            <a:endParaRPr lang="en-US" dirty="0" smtClean="0">
              <a:solidFill>
                <a:srgbClr val="002060"/>
              </a:solidFill>
            </a:endParaRPr>
          </a:p>
          <a:p>
            <a:pPr marL="285750" indent="-285750">
              <a:buFont typeface="Arial" panose="020B0604020202020204" pitchFamily="34" charset="0"/>
              <a:buChar char="•"/>
            </a:pPr>
            <a:endParaRPr lang="en-US" dirty="0" smtClean="0">
              <a:solidFill>
                <a:srgbClr val="002060"/>
              </a:solidFill>
            </a:endParaRPr>
          </a:p>
          <a:p>
            <a:pPr marL="285750" indent="-285750">
              <a:buFont typeface="Arial" panose="020B0604020202020204" pitchFamily="34" charset="0"/>
              <a:buChar char="•"/>
            </a:pPr>
            <a:r>
              <a:rPr lang="en-US" dirty="0">
                <a:solidFill>
                  <a:srgbClr val="002060"/>
                </a:solidFill>
              </a:rPr>
              <a:t>Internes </a:t>
            </a:r>
            <a:r>
              <a:rPr lang="en-US" b="1" dirty="0" err="1">
                <a:solidFill>
                  <a:srgbClr val="002060"/>
                </a:solidFill>
              </a:rPr>
              <a:t>Denken</a:t>
            </a:r>
            <a:r>
              <a:rPr lang="en-US" dirty="0">
                <a:solidFill>
                  <a:srgbClr val="002060"/>
                </a:solidFill>
              </a:rPr>
              <a:t> und </a:t>
            </a:r>
            <a:r>
              <a:rPr lang="en-US" dirty="0" err="1" smtClean="0">
                <a:solidFill>
                  <a:srgbClr val="002060"/>
                </a:solidFill>
              </a:rPr>
              <a:t>Argumentieren</a:t>
            </a:r>
            <a:endParaRPr lang="en-US" dirty="0" smtClean="0">
              <a:solidFill>
                <a:srgbClr val="002060"/>
              </a:solidFill>
            </a:endParaRPr>
          </a:p>
          <a:p>
            <a:pPr marL="285750" indent="-285750">
              <a:buFont typeface="Arial" panose="020B0604020202020204" pitchFamily="34" charset="0"/>
              <a:buChar char="•"/>
            </a:pPr>
            <a:endParaRPr lang="de-DE" dirty="0" smtClean="0">
              <a:solidFill>
                <a:srgbClr val="002060"/>
              </a:solidFill>
            </a:endParaRPr>
          </a:p>
          <a:p>
            <a:pPr marL="285750" indent="-285750">
              <a:buFont typeface="Arial" panose="020B0604020202020204" pitchFamily="34" charset="0"/>
              <a:buChar char="•"/>
            </a:pPr>
            <a:r>
              <a:rPr lang="en-US" dirty="0" err="1">
                <a:solidFill>
                  <a:srgbClr val="002060"/>
                </a:solidFill>
              </a:rPr>
              <a:t>Externes</a:t>
            </a:r>
            <a:r>
              <a:rPr lang="en-US" dirty="0">
                <a:solidFill>
                  <a:srgbClr val="002060"/>
                </a:solidFill>
              </a:rPr>
              <a:t> </a:t>
            </a:r>
            <a:r>
              <a:rPr lang="en-US" dirty="0" err="1">
                <a:solidFill>
                  <a:srgbClr val="002060"/>
                </a:solidFill>
              </a:rPr>
              <a:t>intelligentes</a:t>
            </a:r>
            <a:r>
              <a:rPr lang="en-US" dirty="0">
                <a:solidFill>
                  <a:srgbClr val="002060"/>
                </a:solidFill>
              </a:rPr>
              <a:t> </a:t>
            </a:r>
            <a:r>
              <a:rPr lang="en-US" b="1" dirty="0" err="1" smtClean="0">
                <a:solidFill>
                  <a:srgbClr val="002060"/>
                </a:solidFill>
              </a:rPr>
              <a:t>Verhalten</a:t>
            </a:r>
            <a:endParaRPr lang="en-US" b="1" dirty="0" smtClean="0">
              <a:solidFill>
                <a:srgbClr val="002060"/>
              </a:solidFill>
            </a:endParaRPr>
          </a:p>
          <a:p>
            <a:pPr marL="285750" indent="-285750">
              <a:buFont typeface="Arial" panose="020B0604020202020204" pitchFamily="34" charset="0"/>
              <a:buChar char="•"/>
            </a:pPr>
            <a:endParaRPr lang="en-US" b="1" dirty="0">
              <a:solidFill>
                <a:srgbClr val="002060"/>
              </a:solidFill>
            </a:endParaRPr>
          </a:p>
          <a:p>
            <a:pPr lvl="2"/>
            <a:r>
              <a:rPr lang="en-US" b="1" dirty="0" smtClean="0">
                <a:solidFill>
                  <a:srgbClr val="002060"/>
                </a:solidFill>
              </a:rPr>
              <a:t>-- </a:t>
            </a:r>
            <a:r>
              <a:rPr lang="en-US" b="1" dirty="0" err="1" smtClean="0">
                <a:solidFill>
                  <a:srgbClr val="002060"/>
                </a:solidFill>
              </a:rPr>
              <a:t>Denken</a:t>
            </a:r>
            <a:r>
              <a:rPr lang="en-US" b="1" dirty="0" smtClean="0">
                <a:solidFill>
                  <a:srgbClr val="002060"/>
                </a:solidFill>
              </a:rPr>
              <a:t> vs. </a:t>
            </a:r>
            <a:r>
              <a:rPr lang="en-US" b="1" dirty="0" err="1" smtClean="0">
                <a:solidFill>
                  <a:srgbClr val="002060"/>
                </a:solidFill>
              </a:rPr>
              <a:t>Verhalten</a:t>
            </a:r>
            <a:endParaRPr lang="en-US" b="1" dirty="0">
              <a:solidFill>
                <a:srgbClr val="002060"/>
              </a:solidFill>
            </a:endParaRPr>
          </a:p>
          <a:p>
            <a:r>
              <a:rPr lang="de-DE" dirty="0">
                <a:solidFill>
                  <a:srgbClr val="002060"/>
                </a:solidFill>
              </a:rPr>
              <a:t/>
            </a:r>
            <a:br>
              <a:rPr lang="de-DE" dirty="0">
                <a:solidFill>
                  <a:srgbClr val="002060"/>
                </a:solidFill>
              </a:rPr>
            </a:br>
            <a:endParaRPr lang="de-DE" dirty="0">
              <a:solidFill>
                <a:srgbClr val="002060"/>
              </a:solidFill>
            </a:endParaRPr>
          </a:p>
        </p:txBody>
      </p:sp>
      <p:pic>
        <p:nvPicPr>
          <p:cNvPr id="7" name="Grafik 6"/>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8" name="Grafik 7"/>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3" name="Foliennummernplatzhalter 2"/>
          <p:cNvSpPr>
            <a:spLocks noGrp="1"/>
          </p:cNvSpPr>
          <p:nvPr>
            <p:ph type="sldNum" sz="quarter" idx="12"/>
          </p:nvPr>
        </p:nvSpPr>
        <p:spPr/>
        <p:txBody>
          <a:bodyPr/>
          <a:lstStyle/>
          <a:p>
            <a:fld id="{2EAA920B-3D24-4163-BF30-8DF5E59AE904}" type="slidenum">
              <a:rPr lang="LID4096" smtClean="0"/>
              <a:t>3</a:t>
            </a:fld>
            <a:endParaRPr lang="LID4096"/>
          </a:p>
        </p:txBody>
      </p:sp>
    </p:spTree>
    <p:extLst>
      <p:ext uri="{BB962C8B-B14F-4D97-AF65-F5344CB8AC3E}">
        <p14:creationId xmlns:p14="http://schemas.microsoft.com/office/powerpoint/2010/main" val="3208495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ollage of cats&#10;&#10;Description automatically generated">
            <a:extLst>
              <a:ext uri="{FF2B5EF4-FFF2-40B4-BE49-F238E27FC236}">
                <a16:creationId xmlns:a16="http://schemas.microsoft.com/office/drawing/2014/main" id="{6688B1AA-1FDF-46DF-898F-25CFC5291E4E}"/>
              </a:ext>
            </a:extLst>
          </p:cNvPr>
          <p:cNvPicPr>
            <a:picLocks noChangeAspect="1"/>
          </p:cNvPicPr>
          <p:nvPr/>
        </p:nvPicPr>
        <p:blipFill>
          <a:blip r:embed="rId3"/>
          <a:stretch>
            <a:fillRect/>
          </a:stretch>
        </p:blipFill>
        <p:spPr>
          <a:xfrm>
            <a:off x="5885268" y="3924644"/>
            <a:ext cx="5918873" cy="2508114"/>
          </a:xfrm>
          <a:prstGeom prst="rect">
            <a:avLst/>
          </a:prstGeom>
        </p:spPr>
      </p:pic>
      <p:sp>
        <p:nvSpPr>
          <p:cNvPr id="4" name="Rechteck 3"/>
          <p:cNvSpPr/>
          <p:nvPr/>
        </p:nvSpPr>
        <p:spPr>
          <a:xfrm>
            <a:off x="1078315" y="533381"/>
            <a:ext cx="2298258" cy="400110"/>
          </a:xfrm>
          <a:prstGeom prst="rect">
            <a:avLst/>
          </a:prstGeom>
        </p:spPr>
        <p:txBody>
          <a:bodyPr wrap="none">
            <a:spAutoFit/>
          </a:bodyPr>
          <a:lstStyle/>
          <a:p>
            <a:r>
              <a:rPr lang="de-DE" sz="2000" b="1" dirty="0">
                <a:solidFill>
                  <a:schemeClr val="accent1">
                    <a:lumMod val="50000"/>
                  </a:schemeClr>
                </a:solidFill>
              </a:rPr>
              <a:t>Generative Modelle</a:t>
            </a:r>
          </a:p>
        </p:txBody>
      </p:sp>
      <p:pic>
        <p:nvPicPr>
          <p:cNvPr id="5" name="Grafik 4"/>
          <p:cNvPicPr>
            <a:picLocks noChangeAspect="1"/>
          </p:cNvPicPr>
          <p:nvPr/>
        </p:nvPicPr>
        <p:blipFill>
          <a:blip r:embed="rId4"/>
          <a:stretch>
            <a:fillRect/>
          </a:stretch>
        </p:blipFill>
        <p:spPr>
          <a:xfrm>
            <a:off x="7102226" y="2508665"/>
            <a:ext cx="3695175" cy="1192992"/>
          </a:xfrm>
          <a:prstGeom prst="rect">
            <a:avLst/>
          </a:prstGeom>
        </p:spPr>
      </p:pic>
      <p:sp>
        <p:nvSpPr>
          <p:cNvPr id="7" name="Rechteck 6"/>
          <p:cNvSpPr/>
          <p:nvPr/>
        </p:nvSpPr>
        <p:spPr>
          <a:xfrm>
            <a:off x="7296235" y="6432758"/>
            <a:ext cx="3540072" cy="276999"/>
          </a:xfrm>
          <a:prstGeom prst="rect">
            <a:avLst/>
          </a:prstGeom>
        </p:spPr>
        <p:txBody>
          <a:bodyPr wrap="none">
            <a:spAutoFit/>
          </a:bodyPr>
          <a:lstStyle/>
          <a:p>
            <a:r>
              <a:rPr lang="de-DE" sz="1200" dirty="0">
                <a:solidFill>
                  <a:srgbClr val="002060"/>
                </a:solidFill>
              </a:rPr>
              <a:t>https://deepai.org/machine-learning-model/text2img</a:t>
            </a:r>
          </a:p>
        </p:txBody>
      </p:sp>
      <p:pic>
        <p:nvPicPr>
          <p:cNvPr id="8" name="Grafik 7"/>
          <p:cNvPicPr>
            <a:picLocks noChangeAspect="1"/>
          </p:cNvPicPr>
          <p:nvPr/>
        </p:nvPicPr>
        <p:blipFill>
          <a:blip r:embed="rId5"/>
          <a:stretch>
            <a:fillRect/>
          </a:stretch>
        </p:blipFill>
        <p:spPr>
          <a:xfrm>
            <a:off x="282365" y="2642937"/>
            <a:ext cx="5456586" cy="3568291"/>
          </a:xfrm>
          <a:prstGeom prst="rect">
            <a:avLst/>
          </a:prstGeom>
        </p:spPr>
      </p:pic>
      <p:sp>
        <p:nvSpPr>
          <p:cNvPr id="2" name="Rechteck 1"/>
          <p:cNvSpPr/>
          <p:nvPr/>
        </p:nvSpPr>
        <p:spPr>
          <a:xfrm>
            <a:off x="836023" y="1561947"/>
            <a:ext cx="9300754" cy="369332"/>
          </a:xfrm>
          <a:prstGeom prst="rect">
            <a:avLst/>
          </a:prstGeom>
        </p:spPr>
        <p:txBody>
          <a:bodyPr wrap="square">
            <a:spAutoFit/>
          </a:bodyPr>
          <a:lstStyle/>
          <a:p>
            <a:r>
              <a:rPr lang="de-DE" dirty="0"/>
              <a:t>dieselben statistischen Eigenschaften wie die Trainingsdaten aufweisen</a:t>
            </a:r>
          </a:p>
        </p:txBody>
      </p:sp>
      <p:pic>
        <p:nvPicPr>
          <p:cNvPr id="9" name="Grafik 8"/>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10" name="Grafik 9"/>
          <p:cNvPicPr>
            <a:picLocks noChangeAspect="1"/>
          </p:cNvPicPr>
          <p:nvPr/>
        </p:nvPicPr>
        <p:blipFill>
          <a:blip r:embed="rId7"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3" name="Foliennummernplatzhalter 2"/>
          <p:cNvSpPr>
            <a:spLocks noGrp="1"/>
          </p:cNvSpPr>
          <p:nvPr>
            <p:ph type="sldNum" sz="quarter" idx="12"/>
          </p:nvPr>
        </p:nvSpPr>
        <p:spPr/>
        <p:txBody>
          <a:bodyPr/>
          <a:lstStyle/>
          <a:p>
            <a:fld id="{2EAA920B-3D24-4163-BF30-8DF5E59AE904}" type="slidenum">
              <a:rPr lang="LID4096" smtClean="0"/>
              <a:t>30</a:t>
            </a:fld>
            <a:endParaRPr lang="LID4096"/>
          </a:p>
        </p:txBody>
      </p:sp>
    </p:spTree>
    <p:extLst>
      <p:ext uri="{BB962C8B-B14F-4D97-AF65-F5344CB8AC3E}">
        <p14:creationId xmlns:p14="http://schemas.microsoft.com/office/powerpoint/2010/main" val="340883609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hteck 1"/>
          <p:cNvSpPr/>
          <p:nvPr/>
        </p:nvSpPr>
        <p:spPr>
          <a:xfrm>
            <a:off x="1060394" y="533381"/>
            <a:ext cx="2656112" cy="400110"/>
          </a:xfrm>
          <a:prstGeom prst="rect">
            <a:avLst/>
          </a:prstGeom>
        </p:spPr>
        <p:txBody>
          <a:bodyPr wrap="none">
            <a:spAutoFit/>
          </a:bodyPr>
          <a:lstStyle/>
          <a:p>
            <a:pPr algn="ctr"/>
            <a:r>
              <a:rPr lang="de-DE" sz="2000" b="1" dirty="0" err="1">
                <a:solidFill>
                  <a:schemeClr val="accent1">
                    <a:lumMod val="50000"/>
                  </a:schemeClr>
                </a:solidFill>
                <a:effectLst>
                  <a:outerShdw blurRad="38100" dist="38100" dir="2700000" algn="tl">
                    <a:srgbClr val="000000">
                      <a:alpha val="43137"/>
                    </a:srgbClr>
                  </a:outerShdw>
                </a:effectLst>
              </a:rPr>
              <a:t>Unüberwachtes</a:t>
            </a:r>
            <a:r>
              <a:rPr lang="de-DE" sz="2000" b="1" dirty="0">
                <a:solidFill>
                  <a:schemeClr val="accent1">
                    <a:lumMod val="50000"/>
                  </a:schemeClr>
                </a:solidFill>
                <a:effectLst>
                  <a:outerShdw blurRad="38100" dist="38100" dir="2700000" algn="tl">
                    <a:srgbClr val="000000">
                      <a:alpha val="43137"/>
                    </a:srgbClr>
                  </a:outerShdw>
                </a:effectLst>
              </a:rPr>
              <a:t> Lernen</a:t>
            </a:r>
          </a:p>
        </p:txBody>
      </p:sp>
      <p:sp>
        <p:nvSpPr>
          <p:cNvPr id="4" name="Rechteck 3"/>
          <p:cNvSpPr/>
          <p:nvPr/>
        </p:nvSpPr>
        <p:spPr>
          <a:xfrm>
            <a:off x="1060394" y="1113743"/>
            <a:ext cx="5415842" cy="3724096"/>
          </a:xfrm>
          <a:prstGeom prst="rect">
            <a:avLst/>
          </a:prstGeom>
        </p:spPr>
        <p:txBody>
          <a:bodyPr wrap="none">
            <a:spAutoFit/>
          </a:bodyPr>
          <a:lstStyle/>
          <a:p>
            <a:r>
              <a:rPr lang="de-DE" sz="2000" b="1" dirty="0">
                <a:solidFill>
                  <a:schemeClr val="accent1">
                    <a:lumMod val="50000"/>
                  </a:schemeClr>
                </a:solidFill>
              </a:rPr>
              <a:t>Lernen über einen Datensatz ohne Markierungen</a:t>
            </a:r>
          </a:p>
          <a:p>
            <a:endParaRPr lang="de-DE" sz="2000" dirty="0">
              <a:solidFill>
                <a:schemeClr val="accent1">
                  <a:lumMod val="50000"/>
                </a:schemeClr>
              </a:solidFill>
            </a:endParaRPr>
          </a:p>
          <a:p>
            <a:pPr marL="342900" indent="-342900">
              <a:buFont typeface="Arial" panose="020B0604020202020204" pitchFamily="34" charset="0"/>
              <a:buChar char="•"/>
            </a:pPr>
            <a:r>
              <a:rPr lang="de-DE" dirty="0">
                <a:solidFill>
                  <a:schemeClr val="accent1">
                    <a:lumMod val="50000"/>
                  </a:schemeClr>
                </a:solidFill>
              </a:rPr>
              <a:t>Clustering</a:t>
            </a:r>
          </a:p>
          <a:p>
            <a:endParaRPr lang="de-DE" dirty="0">
              <a:solidFill>
                <a:schemeClr val="accent1">
                  <a:lumMod val="50000"/>
                </a:schemeClr>
              </a:solidFill>
            </a:endParaRPr>
          </a:p>
          <a:p>
            <a:r>
              <a:rPr lang="de-DE" sz="2000" b="1" dirty="0">
                <a:solidFill>
                  <a:schemeClr val="accent1">
                    <a:lumMod val="50000"/>
                  </a:schemeClr>
                </a:solidFill>
              </a:rPr>
              <a:t>Generative Modelle können Beispiele </a:t>
            </a:r>
            <a:r>
              <a:rPr lang="de-DE" sz="2000" b="1" dirty="0" smtClean="0">
                <a:solidFill>
                  <a:schemeClr val="accent1">
                    <a:lumMod val="50000"/>
                  </a:schemeClr>
                </a:solidFill>
              </a:rPr>
              <a:t>erstellen</a:t>
            </a:r>
          </a:p>
          <a:p>
            <a:endParaRPr lang="de-DE" sz="2000" b="1" dirty="0">
              <a:solidFill>
                <a:schemeClr val="accent1">
                  <a:lumMod val="50000"/>
                </a:schemeClr>
              </a:solidFill>
            </a:endParaRPr>
          </a:p>
          <a:p>
            <a:pPr marL="342900" indent="-342900">
              <a:buFont typeface="Arial" panose="020B0604020202020204" pitchFamily="34" charset="0"/>
              <a:buChar char="•"/>
            </a:pPr>
            <a:r>
              <a:rPr lang="de-DE" sz="2000" dirty="0">
                <a:solidFill>
                  <a:schemeClr val="accent1">
                    <a:lumMod val="50000"/>
                  </a:schemeClr>
                </a:solidFill>
              </a:rPr>
              <a:t>generative kontradiktorische Netzwerke</a:t>
            </a:r>
          </a:p>
          <a:p>
            <a:pPr marL="342900" indent="-342900">
              <a:buFont typeface="Arial" panose="020B0604020202020204" pitchFamily="34" charset="0"/>
              <a:buChar char="•"/>
            </a:pPr>
            <a:endParaRPr lang="de-DE" sz="2000" b="1" dirty="0">
              <a:solidFill>
                <a:schemeClr val="accent1">
                  <a:lumMod val="50000"/>
                </a:schemeClr>
              </a:solidFill>
            </a:endParaRPr>
          </a:p>
          <a:p>
            <a:r>
              <a:rPr lang="de-DE" sz="2000" b="1" dirty="0">
                <a:solidFill>
                  <a:schemeClr val="accent1">
                    <a:lumMod val="50000"/>
                  </a:schemeClr>
                </a:solidFill>
              </a:rPr>
              <a:t>PGMs lernen Verteilung über </a:t>
            </a:r>
            <a:r>
              <a:rPr lang="de-DE" sz="2000" b="1" dirty="0" smtClean="0">
                <a:solidFill>
                  <a:schemeClr val="accent1">
                    <a:lumMod val="50000"/>
                  </a:schemeClr>
                </a:solidFill>
              </a:rPr>
              <a:t>Daten</a:t>
            </a:r>
          </a:p>
          <a:p>
            <a:endParaRPr lang="de-DE" sz="2000" b="1" dirty="0">
              <a:solidFill>
                <a:schemeClr val="accent1">
                  <a:lumMod val="50000"/>
                </a:schemeClr>
              </a:solidFill>
            </a:endParaRPr>
          </a:p>
          <a:p>
            <a:pPr marL="342900" indent="-342900">
              <a:buFont typeface="Arial" panose="020B0604020202020204" pitchFamily="34" charset="0"/>
              <a:buChar char="•"/>
            </a:pPr>
            <a:r>
              <a:rPr lang="de-DE" sz="2000" dirty="0">
                <a:solidFill>
                  <a:schemeClr val="accent1">
                    <a:lumMod val="50000"/>
                  </a:schemeClr>
                </a:solidFill>
              </a:rPr>
              <a:t>generative kontradiktorische Netzwerke</a:t>
            </a:r>
          </a:p>
          <a:p>
            <a:endParaRPr lang="de-DE" sz="2000" b="1" dirty="0">
              <a:solidFill>
                <a:schemeClr val="accent1">
                  <a:lumMod val="50000"/>
                </a:schemeClr>
              </a:solidFill>
            </a:endParaRPr>
          </a:p>
        </p:txBody>
      </p:sp>
      <p:sp>
        <p:nvSpPr>
          <p:cNvPr id="6" name="Abgerundetes Rechteck 5"/>
          <p:cNvSpPr/>
          <p:nvPr/>
        </p:nvSpPr>
        <p:spPr>
          <a:xfrm>
            <a:off x="7684769" y="2021684"/>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Textfeld 6"/>
          <p:cNvSpPr txBox="1"/>
          <p:nvPr/>
        </p:nvSpPr>
        <p:spPr>
          <a:xfrm>
            <a:off x="7643817" y="2204565"/>
            <a:ext cx="2637322" cy="400110"/>
          </a:xfrm>
          <a:prstGeom prst="rect">
            <a:avLst/>
          </a:prstGeom>
          <a:noFill/>
        </p:spPr>
        <p:txBody>
          <a:bodyPr wrap="square" rtlCol="0">
            <a:spAutoFit/>
          </a:bodyPr>
          <a:lstStyle/>
          <a:p>
            <a:pPr algn="ctr"/>
            <a:r>
              <a:rPr lang="de-DE" sz="2000" b="1" dirty="0" err="1">
                <a:solidFill>
                  <a:schemeClr val="accent1">
                    <a:lumMod val="50000"/>
                  </a:schemeClr>
                </a:solidFill>
              </a:rPr>
              <a:t>Unüberwachtes</a:t>
            </a:r>
            <a:r>
              <a:rPr lang="de-DE" sz="2000" b="1" dirty="0">
                <a:solidFill>
                  <a:schemeClr val="accent1">
                    <a:lumMod val="50000"/>
                  </a:schemeClr>
                </a:solidFill>
              </a:rPr>
              <a:t> Lernen</a:t>
            </a:r>
          </a:p>
        </p:txBody>
      </p:sp>
      <p:sp>
        <p:nvSpPr>
          <p:cNvPr id="3" name="Abgerundetes Rechteck 2"/>
          <p:cNvSpPr/>
          <p:nvPr/>
        </p:nvSpPr>
        <p:spPr>
          <a:xfrm>
            <a:off x="7863840" y="2769326"/>
            <a:ext cx="2159726" cy="2290354"/>
          </a:xfrm>
          <a:prstGeom prst="round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Textfeld 7"/>
          <p:cNvSpPr txBox="1"/>
          <p:nvPr/>
        </p:nvSpPr>
        <p:spPr>
          <a:xfrm>
            <a:off x="7625042" y="2995923"/>
            <a:ext cx="2637322" cy="400110"/>
          </a:xfrm>
          <a:prstGeom prst="rect">
            <a:avLst/>
          </a:prstGeom>
          <a:noFill/>
        </p:spPr>
        <p:txBody>
          <a:bodyPr wrap="square" rtlCol="0">
            <a:spAutoFit/>
          </a:bodyPr>
          <a:lstStyle/>
          <a:p>
            <a:pPr algn="ctr"/>
            <a:r>
              <a:rPr lang="de-DE" sz="2000" b="1" dirty="0">
                <a:solidFill>
                  <a:schemeClr val="accent1">
                    <a:lumMod val="50000"/>
                  </a:schemeClr>
                </a:solidFill>
              </a:rPr>
              <a:t>Generative Modelle</a:t>
            </a:r>
          </a:p>
        </p:txBody>
      </p:sp>
      <p:sp>
        <p:nvSpPr>
          <p:cNvPr id="10" name="Abgerundetes Rechteck 9"/>
          <p:cNvSpPr/>
          <p:nvPr/>
        </p:nvSpPr>
        <p:spPr>
          <a:xfrm>
            <a:off x="7981950" y="3433131"/>
            <a:ext cx="1943100" cy="1589450"/>
          </a:xfrm>
          <a:prstGeom prst="round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 name="Textfeld 10"/>
          <p:cNvSpPr txBox="1"/>
          <p:nvPr/>
        </p:nvSpPr>
        <p:spPr>
          <a:xfrm>
            <a:off x="8148090" y="3683450"/>
            <a:ext cx="1628775" cy="1015663"/>
          </a:xfrm>
          <a:prstGeom prst="rect">
            <a:avLst/>
          </a:prstGeom>
          <a:noFill/>
        </p:spPr>
        <p:txBody>
          <a:bodyPr wrap="square" rtlCol="0">
            <a:spAutoFit/>
          </a:bodyPr>
          <a:lstStyle/>
          <a:p>
            <a:pPr algn="ctr"/>
            <a:r>
              <a:rPr lang="de-DE" sz="2000" b="1" dirty="0" err="1" smtClean="0">
                <a:solidFill>
                  <a:schemeClr val="accent1">
                    <a:lumMod val="50000"/>
                  </a:schemeClr>
                </a:solidFill>
              </a:rPr>
              <a:t>Probabilistic</a:t>
            </a:r>
            <a:r>
              <a:rPr lang="de-DE" sz="2000" b="1" dirty="0" smtClean="0">
                <a:solidFill>
                  <a:schemeClr val="accent1">
                    <a:lumMod val="50000"/>
                  </a:schemeClr>
                </a:solidFill>
              </a:rPr>
              <a:t> generative </a:t>
            </a:r>
            <a:r>
              <a:rPr lang="de-DE" sz="2000" b="1" dirty="0" err="1" smtClean="0">
                <a:solidFill>
                  <a:schemeClr val="accent1">
                    <a:lumMod val="50000"/>
                  </a:schemeClr>
                </a:solidFill>
              </a:rPr>
              <a:t>models</a:t>
            </a:r>
            <a:endParaRPr lang="de-DE" sz="2000" b="1" dirty="0">
              <a:solidFill>
                <a:schemeClr val="accent1">
                  <a:lumMod val="50000"/>
                </a:schemeClr>
              </a:solidFill>
            </a:endParaRPr>
          </a:p>
        </p:txBody>
      </p:sp>
      <p:pic>
        <p:nvPicPr>
          <p:cNvPr id="12" name="Grafik 11"/>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13" name="Grafik 1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5" name="Foliennummernplatzhalter 4"/>
          <p:cNvSpPr>
            <a:spLocks noGrp="1"/>
          </p:cNvSpPr>
          <p:nvPr>
            <p:ph type="sldNum" sz="quarter" idx="12"/>
          </p:nvPr>
        </p:nvSpPr>
        <p:spPr/>
        <p:txBody>
          <a:bodyPr/>
          <a:lstStyle/>
          <a:p>
            <a:fld id="{2EAA920B-3D24-4163-BF30-8DF5E59AE904}" type="slidenum">
              <a:rPr lang="LID4096" smtClean="0"/>
              <a:t>31</a:t>
            </a:fld>
            <a:endParaRPr lang="LID4096"/>
          </a:p>
        </p:txBody>
      </p:sp>
    </p:spTree>
    <p:extLst>
      <p:ext uri="{BB962C8B-B14F-4D97-AF65-F5344CB8AC3E}">
        <p14:creationId xmlns:p14="http://schemas.microsoft.com/office/powerpoint/2010/main" val="335497331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hteck 1"/>
          <p:cNvSpPr/>
          <p:nvPr/>
        </p:nvSpPr>
        <p:spPr>
          <a:xfrm>
            <a:off x="1060394" y="533381"/>
            <a:ext cx="2656112" cy="400110"/>
          </a:xfrm>
          <a:prstGeom prst="rect">
            <a:avLst/>
          </a:prstGeom>
        </p:spPr>
        <p:txBody>
          <a:bodyPr wrap="none">
            <a:spAutoFit/>
          </a:bodyPr>
          <a:lstStyle/>
          <a:p>
            <a:pPr algn="ctr"/>
            <a:r>
              <a:rPr lang="de-DE" sz="2000" b="1" dirty="0" err="1">
                <a:solidFill>
                  <a:schemeClr val="accent1">
                    <a:lumMod val="50000"/>
                  </a:schemeClr>
                </a:solidFill>
                <a:effectLst>
                  <a:outerShdw blurRad="38100" dist="38100" dir="2700000" algn="tl">
                    <a:srgbClr val="000000">
                      <a:alpha val="43137"/>
                    </a:srgbClr>
                  </a:outerShdw>
                </a:effectLst>
              </a:rPr>
              <a:t>Unüberwachtes</a:t>
            </a:r>
            <a:r>
              <a:rPr lang="de-DE" sz="2000" b="1" dirty="0">
                <a:solidFill>
                  <a:schemeClr val="accent1">
                    <a:lumMod val="50000"/>
                  </a:schemeClr>
                </a:solidFill>
                <a:effectLst>
                  <a:outerShdw blurRad="38100" dist="38100" dir="2700000" algn="tl">
                    <a:srgbClr val="000000">
                      <a:alpha val="43137"/>
                    </a:srgbClr>
                  </a:outerShdw>
                </a:effectLst>
              </a:rPr>
              <a:t> Lernen</a:t>
            </a:r>
          </a:p>
        </p:txBody>
      </p:sp>
      <p:sp>
        <p:nvSpPr>
          <p:cNvPr id="4" name="Rechteck 3"/>
          <p:cNvSpPr/>
          <p:nvPr/>
        </p:nvSpPr>
        <p:spPr>
          <a:xfrm>
            <a:off x="1060394" y="1113743"/>
            <a:ext cx="5415842" cy="3724096"/>
          </a:xfrm>
          <a:prstGeom prst="rect">
            <a:avLst/>
          </a:prstGeom>
        </p:spPr>
        <p:txBody>
          <a:bodyPr wrap="none">
            <a:spAutoFit/>
          </a:bodyPr>
          <a:lstStyle/>
          <a:p>
            <a:r>
              <a:rPr lang="de-DE" sz="2000" b="1" dirty="0">
                <a:solidFill>
                  <a:schemeClr val="accent1">
                    <a:lumMod val="50000"/>
                  </a:schemeClr>
                </a:solidFill>
              </a:rPr>
              <a:t>Lernen über einen Datensatz ohne Markierungen</a:t>
            </a:r>
          </a:p>
          <a:p>
            <a:endParaRPr lang="de-DE" sz="2000" dirty="0">
              <a:solidFill>
                <a:schemeClr val="accent1">
                  <a:lumMod val="50000"/>
                </a:schemeClr>
              </a:solidFill>
            </a:endParaRPr>
          </a:p>
          <a:p>
            <a:pPr marL="342900" indent="-342900">
              <a:buFont typeface="Arial" panose="020B0604020202020204" pitchFamily="34" charset="0"/>
              <a:buChar char="•"/>
            </a:pPr>
            <a:r>
              <a:rPr lang="de-DE" dirty="0">
                <a:solidFill>
                  <a:schemeClr val="accent1">
                    <a:lumMod val="50000"/>
                  </a:schemeClr>
                </a:solidFill>
              </a:rPr>
              <a:t>Clustering</a:t>
            </a:r>
          </a:p>
          <a:p>
            <a:endParaRPr lang="de-DE" dirty="0">
              <a:solidFill>
                <a:schemeClr val="accent1">
                  <a:lumMod val="50000"/>
                </a:schemeClr>
              </a:solidFill>
            </a:endParaRPr>
          </a:p>
          <a:p>
            <a:r>
              <a:rPr lang="de-DE" sz="2000" b="1" dirty="0">
                <a:solidFill>
                  <a:schemeClr val="accent1">
                    <a:lumMod val="50000"/>
                  </a:schemeClr>
                </a:solidFill>
              </a:rPr>
              <a:t>Generative Modelle können Beispiele </a:t>
            </a:r>
            <a:r>
              <a:rPr lang="de-DE" sz="2000" b="1" dirty="0" smtClean="0">
                <a:solidFill>
                  <a:schemeClr val="accent1">
                    <a:lumMod val="50000"/>
                  </a:schemeClr>
                </a:solidFill>
              </a:rPr>
              <a:t>erstellen</a:t>
            </a:r>
          </a:p>
          <a:p>
            <a:endParaRPr lang="de-DE" sz="2000" b="1" dirty="0">
              <a:solidFill>
                <a:schemeClr val="accent1">
                  <a:lumMod val="50000"/>
                </a:schemeClr>
              </a:solidFill>
            </a:endParaRPr>
          </a:p>
          <a:p>
            <a:pPr marL="342900" indent="-342900">
              <a:buFont typeface="Arial" panose="020B0604020202020204" pitchFamily="34" charset="0"/>
              <a:buChar char="•"/>
            </a:pPr>
            <a:r>
              <a:rPr lang="de-DE" sz="2000" dirty="0">
                <a:solidFill>
                  <a:schemeClr val="accent1">
                    <a:lumMod val="50000"/>
                  </a:schemeClr>
                </a:solidFill>
              </a:rPr>
              <a:t>generative kontradiktorische Netzwerke</a:t>
            </a:r>
          </a:p>
          <a:p>
            <a:pPr marL="342900" indent="-342900">
              <a:buFont typeface="Arial" panose="020B0604020202020204" pitchFamily="34" charset="0"/>
              <a:buChar char="•"/>
            </a:pPr>
            <a:endParaRPr lang="de-DE" sz="2000" b="1" dirty="0">
              <a:solidFill>
                <a:schemeClr val="accent1">
                  <a:lumMod val="50000"/>
                </a:schemeClr>
              </a:solidFill>
            </a:endParaRPr>
          </a:p>
          <a:p>
            <a:r>
              <a:rPr lang="de-DE" sz="2000" b="1" dirty="0" smtClean="0">
                <a:solidFill>
                  <a:schemeClr val="accent1">
                    <a:lumMod val="50000"/>
                  </a:schemeClr>
                </a:solidFill>
              </a:rPr>
              <a:t>… …</a:t>
            </a:r>
          </a:p>
          <a:p>
            <a:endParaRPr lang="de-DE" sz="2000" b="1" dirty="0">
              <a:solidFill>
                <a:schemeClr val="accent1">
                  <a:lumMod val="50000"/>
                </a:schemeClr>
              </a:solidFill>
            </a:endParaRPr>
          </a:p>
          <a:p>
            <a:pPr marL="342900" indent="-342900">
              <a:buFont typeface="Arial" panose="020B0604020202020204" pitchFamily="34" charset="0"/>
              <a:buChar char="•"/>
            </a:pPr>
            <a:r>
              <a:rPr lang="de-DE" sz="2000" dirty="0" smtClean="0">
                <a:solidFill>
                  <a:schemeClr val="accent1">
                    <a:lumMod val="50000"/>
                  </a:schemeClr>
                </a:solidFill>
              </a:rPr>
              <a:t>… …</a:t>
            </a:r>
            <a:endParaRPr lang="de-DE" sz="2000" dirty="0">
              <a:solidFill>
                <a:schemeClr val="accent1">
                  <a:lumMod val="50000"/>
                </a:schemeClr>
              </a:solidFill>
            </a:endParaRPr>
          </a:p>
          <a:p>
            <a:endParaRPr lang="de-DE" sz="2000" b="1" dirty="0">
              <a:solidFill>
                <a:schemeClr val="accent1">
                  <a:lumMod val="50000"/>
                </a:schemeClr>
              </a:solidFill>
            </a:endParaRPr>
          </a:p>
        </p:txBody>
      </p:sp>
      <p:sp>
        <p:nvSpPr>
          <p:cNvPr id="6" name="Abgerundetes Rechteck 5"/>
          <p:cNvSpPr/>
          <p:nvPr/>
        </p:nvSpPr>
        <p:spPr>
          <a:xfrm>
            <a:off x="7684769" y="2021684"/>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Textfeld 6"/>
          <p:cNvSpPr txBox="1"/>
          <p:nvPr/>
        </p:nvSpPr>
        <p:spPr>
          <a:xfrm>
            <a:off x="7643817" y="2204565"/>
            <a:ext cx="2637322" cy="400110"/>
          </a:xfrm>
          <a:prstGeom prst="rect">
            <a:avLst/>
          </a:prstGeom>
          <a:noFill/>
        </p:spPr>
        <p:txBody>
          <a:bodyPr wrap="square" rtlCol="0">
            <a:spAutoFit/>
          </a:bodyPr>
          <a:lstStyle/>
          <a:p>
            <a:pPr algn="ctr"/>
            <a:r>
              <a:rPr lang="de-DE" sz="2000" b="1" dirty="0" err="1">
                <a:solidFill>
                  <a:schemeClr val="accent1">
                    <a:lumMod val="50000"/>
                  </a:schemeClr>
                </a:solidFill>
              </a:rPr>
              <a:t>Unüberwachtes</a:t>
            </a:r>
            <a:r>
              <a:rPr lang="de-DE" sz="2000" b="1" dirty="0">
                <a:solidFill>
                  <a:schemeClr val="accent1">
                    <a:lumMod val="50000"/>
                  </a:schemeClr>
                </a:solidFill>
              </a:rPr>
              <a:t> Lernen</a:t>
            </a:r>
          </a:p>
        </p:txBody>
      </p:sp>
      <p:sp>
        <p:nvSpPr>
          <p:cNvPr id="3" name="Abgerundetes Rechteck 2"/>
          <p:cNvSpPr/>
          <p:nvPr/>
        </p:nvSpPr>
        <p:spPr>
          <a:xfrm>
            <a:off x="7863840" y="2769326"/>
            <a:ext cx="2159726" cy="2290354"/>
          </a:xfrm>
          <a:prstGeom prst="round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Textfeld 7"/>
          <p:cNvSpPr txBox="1"/>
          <p:nvPr/>
        </p:nvSpPr>
        <p:spPr>
          <a:xfrm>
            <a:off x="7625042" y="2995923"/>
            <a:ext cx="2637322" cy="400110"/>
          </a:xfrm>
          <a:prstGeom prst="rect">
            <a:avLst/>
          </a:prstGeom>
          <a:noFill/>
        </p:spPr>
        <p:txBody>
          <a:bodyPr wrap="square" rtlCol="0">
            <a:spAutoFit/>
          </a:bodyPr>
          <a:lstStyle/>
          <a:p>
            <a:pPr algn="ctr"/>
            <a:r>
              <a:rPr lang="de-DE" sz="2000" b="1" dirty="0">
                <a:solidFill>
                  <a:schemeClr val="accent1">
                    <a:lumMod val="50000"/>
                  </a:schemeClr>
                </a:solidFill>
              </a:rPr>
              <a:t>Generative Modelle</a:t>
            </a:r>
          </a:p>
        </p:txBody>
      </p:sp>
      <p:sp>
        <p:nvSpPr>
          <p:cNvPr id="10" name="Abgerundetes Rechteck 9"/>
          <p:cNvSpPr/>
          <p:nvPr/>
        </p:nvSpPr>
        <p:spPr>
          <a:xfrm>
            <a:off x="7981950" y="3433131"/>
            <a:ext cx="1943100" cy="1589450"/>
          </a:xfrm>
          <a:prstGeom prst="round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 name="Textfeld 10"/>
          <p:cNvSpPr txBox="1"/>
          <p:nvPr/>
        </p:nvSpPr>
        <p:spPr>
          <a:xfrm>
            <a:off x="8148090" y="3683450"/>
            <a:ext cx="1628775" cy="1015663"/>
          </a:xfrm>
          <a:prstGeom prst="rect">
            <a:avLst/>
          </a:prstGeom>
          <a:noFill/>
        </p:spPr>
        <p:txBody>
          <a:bodyPr wrap="square" rtlCol="0">
            <a:spAutoFit/>
          </a:bodyPr>
          <a:lstStyle/>
          <a:p>
            <a:pPr algn="ctr"/>
            <a:r>
              <a:rPr lang="de-DE" sz="2000" b="1" dirty="0" smtClean="0">
                <a:solidFill>
                  <a:schemeClr val="accent1">
                    <a:lumMod val="50000"/>
                  </a:schemeClr>
                </a:solidFill>
              </a:rPr>
              <a:t>…</a:t>
            </a:r>
          </a:p>
          <a:p>
            <a:pPr algn="ctr"/>
            <a:endParaRPr lang="de-DE" sz="2000" b="1" dirty="0">
              <a:solidFill>
                <a:schemeClr val="accent1">
                  <a:lumMod val="50000"/>
                </a:schemeClr>
              </a:solidFill>
            </a:endParaRPr>
          </a:p>
          <a:p>
            <a:pPr algn="ctr"/>
            <a:r>
              <a:rPr lang="de-DE" sz="2000" b="1" dirty="0" smtClean="0">
                <a:solidFill>
                  <a:schemeClr val="accent1">
                    <a:lumMod val="50000"/>
                  </a:schemeClr>
                </a:solidFill>
              </a:rPr>
              <a:t>…</a:t>
            </a:r>
            <a:endParaRPr lang="de-DE" sz="2000" b="1" dirty="0">
              <a:solidFill>
                <a:schemeClr val="accent1">
                  <a:lumMod val="50000"/>
                </a:schemeClr>
              </a:solidFill>
            </a:endParaRPr>
          </a:p>
        </p:txBody>
      </p:sp>
      <p:pic>
        <p:nvPicPr>
          <p:cNvPr id="12" name="Grafik 11"/>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13" name="Grafik 1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5" name="Foliennummernplatzhalter 4"/>
          <p:cNvSpPr>
            <a:spLocks noGrp="1"/>
          </p:cNvSpPr>
          <p:nvPr>
            <p:ph type="sldNum" sz="quarter" idx="12"/>
          </p:nvPr>
        </p:nvSpPr>
        <p:spPr/>
        <p:txBody>
          <a:bodyPr/>
          <a:lstStyle/>
          <a:p>
            <a:fld id="{2EAA920B-3D24-4163-BF30-8DF5E59AE904}" type="slidenum">
              <a:rPr lang="LID4096" smtClean="0"/>
              <a:t>32</a:t>
            </a:fld>
            <a:endParaRPr lang="LID4096"/>
          </a:p>
        </p:txBody>
      </p:sp>
    </p:spTree>
    <p:extLst>
      <p:ext uri="{BB962C8B-B14F-4D97-AF65-F5344CB8AC3E}">
        <p14:creationId xmlns:p14="http://schemas.microsoft.com/office/powerpoint/2010/main" val="258951660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hteck 1"/>
          <p:cNvSpPr/>
          <p:nvPr/>
        </p:nvSpPr>
        <p:spPr>
          <a:xfrm>
            <a:off x="901145" y="616463"/>
            <a:ext cx="5259838" cy="400110"/>
          </a:xfrm>
          <a:prstGeom prst="rect">
            <a:avLst/>
          </a:prstGeom>
        </p:spPr>
        <p:txBody>
          <a:bodyPr wrap="none">
            <a:spAutoFit/>
          </a:bodyPr>
          <a:lstStyle/>
          <a:p>
            <a:r>
              <a:rPr lang="de-DE" sz="2000" b="1" dirty="0">
                <a:solidFill>
                  <a:schemeClr val="accent1">
                    <a:lumMod val="50000"/>
                  </a:schemeClr>
                </a:solidFill>
              </a:rPr>
              <a:t>Überwachtes Lernen vs. </a:t>
            </a:r>
            <a:r>
              <a:rPr lang="de-DE" sz="2000" b="1" dirty="0" err="1">
                <a:solidFill>
                  <a:schemeClr val="accent1">
                    <a:lumMod val="50000"/>
                  </a:schemeClr>
                </a:solidFill>
              </a:rPr>
              <a:t>Unüberwachtes</a:t>
            </a:r>
            <a:r>
              <a:rPr lang="de-DE" sz="2000" b="1" dirty="0">
                <a:solidFill>
                  <a:schemeClr val="accent1">
                    <a:lumMod val="50000"/>
                  </a:schemeClr>
                </a:solidFill>
              </a:rPr>
              <a:t> Lernen</a:t>
            </a:r>
            <a:endParaRPr lang="de-DE" sz="2000" dirty="0"/>
          </a:p>
        </p:txBody>
      </p:sp>
      <p:sp>
        <p:nvSpPr>
          <p:cNvPr id="3" name="Rechteck 2"/>
          <p:cNvSpPr/>
          <p:nvPr/>
        </p:nvSpPr>
        <p:spPr>
          <a:xfrm>
            <a:off x="901145" y="1417079"/>
            <a:ext cx="10722444" cy="1477328"/>
          </a:xfrm>
          <a:prstGeom prst="rect">
            <a:avLst/>
          </a:prstGeom>
        </p:spPr>
        <p:txBody>
          <a:bodyPr wrap="square">
            <a:spAutoFit/>
          </a:bodyPr>
          <a:lstStyle/>
          <a:p>
            <a:r>
              <a:rPr lang="de-DE" b="1" dirty="0">
                <a:solidFill>
                  <a:srgbClr val="002060"/>
                </a:solidFill>
              </a:rPr>
              <a:t>Überwachtes Lernen: </a:t>
            </a:r>
          </a:p>
          <a:p>
            <a:pPr marL="285750" indent="-285750">
              <a:buFont typeface="Arial" panose="020B0604020202020204" pitchFamily="34" charset="0"/>
              <a:buChar char="•"/>
            </a:pPr>
            <a:r>
              <a:rPr lang="de-DE" dirty="0">
                <a:solidFill>
                  <a:srgbClr val="002060"/>
                </a:solidFill>
              </a:rPr>
              <a:t>Die Klassifizierung wird als überwachtes Lernen </a:t>
            </a:r>
            <a:r>
              <a:rPr lang="de-DE" b="1" dirty="0">
                <a:solidFill>
                  <a:srgbClr val="002060"/>
                </a:solidFill>
              </a:rPr>
              <a:t>anhand von Beispielen </a:t>
            </a:r>
            <a:r>
              <a:rPr lang="de-DE" dirty="0">
                <a:solidFill>
                  <a:srgbClr val="002060"/>
                </a:solidFill>
              </a:rPr>
              <a:t>betrachtet.</a:t>
            </a:r>
          </a:p>
          <a:p>
            <a:pPr marL="285750" indent="-285750">
              <a:buFont typeface="Arial" panose="020B0604020202020204" pitchFamily="34" charset="0"/>
              <a:buChar char="•"/>
            </a:pPr>
            <a:r>
              <a:rPr lang="de-DE" dirty="0">
                <a:solidFill>
                  <a:srgbClr val="002060"/>
                </a:solidFill>
              </a:rPr>
              <a:t>Überwachung: Die Daten (Beobachtungen, Messungen usw.) werden </a:t>
            </a:r>
            <a:r>
              <a:rPr lang="de-DE" b="1" dirty="0">
                <a:solidFill>
                  <a:srgbClr val="002060"/>
                </a:solidFill>
              </a:rPr>
              <a:t>mit vordefinierten Klassen markiert</a:t>
            </a:r>
            <a:r>
              <a:rPr lang="de-DE" dirty="0">
                <a:solidFill>
                  <a:srgbClr val="002060"/>
                </a:solidFill>
              </a:rPr>
              <a:t>. Es ist so, als ob ein "Lehrer" den Unterricht erteilt ("</a:t>
            </a:r>
            <a:r>
              <a:rPr lang="de-DE" dirty="0" err="1">
                <a:solidFill>
                  <a:srgbClr val="002060"/>
                </a:solidFill>
              </a:rPr>
              <a:t>supervision</a:t>
            </a:r>
            <a:r>
              <a:rPr lang="de-DE" dirty="0">
                <a:solidFill>
                  <a:srgbClr val="002060"/>
                </a:solidFill>
              </a:rPr>
              <a:t>").</a:t>
            </a:r>
          </a:p>
          <a:p>
            <a:pPr marL="285750" indent="-285750">
              <a:buFont typeface="Arial" panose="020B0604020202020204" pitchFamily="34" charset="0"/>
              <a:buChar char="•"/>
            </a:pPr>
            <a:r>
              <a:rPr lang="de-DE" dirty="0">
                <a:solidFill>
                  <a:srgbClr val="002060"/>
                </a:solidFill>
              </a:rPr>
              <a:t>Die </a:t>
            </a:r>
            <a:r>
              <a:rPr lang="de-DE" b="1" dirty="0">
                <a:solidFill>
                  <a:srgbClr val="002060"/>
                </a:solidFill>
              </a:rPr>
              <a:t>Testdaten</a:t>
            </a:r>
            <a:r>
              <a:rPr lang="de-DE" dirty="0">
                <a:solidFill>
                  <a:srgbClr val="002060"/>
                </a:solidFill>
              </a:rPr>
              <a:t> werden ebenfalls in </a:t>
            </a:r>
            <a:r>
              <a:rPr lang="de-DE" b="1" dirty="0">
                <a:solidFill>
                  <a:srgbClr val="002060"/>
                </a:solidFill>
              </a:rPr>
              <a:t>diese Klassen </a:t>
            </a:r>
            <a:r>
              <a:rPr lang="de-DE" dirty="0">
                <a:solidFill>
                  <a:srgbClr val="002060"/>
                </a:solidFill>
              </a:rPr>
              <a:t>eingeteilt.</a:t>
            </a:r>
          </a:p>
        </p:txBody>
      </p:sp>
      <p:sp>
        <p:nvSpPr>
          <p:cNvPr id="4" name="Rechteck 3"/>
          <p:cNvSpPr/>
          <p:nvPr/>
        </p:nvSpPr>
        <p:spPr>
          <a:xfrm>
            <a:off x="901145" y="3236096"/>
            <a:ext cx="11030327" cy="1200329"/>
          </a:xfrm>
          <a:prstGeom prst="rect">
            <a:avLst/>
          </a:prstGeom>
        </p:spPr>
        <p:txBody>
          <a:bodyPr wrap="none">
            <a:spAutoFit/>
          </a:bodyPr>
          <a:lstStyle/>
          <a:p>
            <a:r>
              <a:rPr lang="de-DE" b="1" dirty="0" err="1">
                <a:solidFill>
                  <a:srgbClr val="002060"/>
                </a:solidFill>
              </a:rPr>
              <a:t>Unüberwachtes</a:t>
            </a:r>
            <a:r>
              <a:rPr lang="de-DE" b="1" dirty="0">
                <a:solidFill>
                  <a:srgbClr val="002060"/>
                </a:solidFill>
              </a:rPr>
              <a:t> Lernen:</a:t>
            </a:r>
          </a:p>
          <a:p>
            <a:pPr marL="285750" indent="-285750">
              <a:buFont typeface="Arial" panose="020B0604020202020204" pitchFamily="34" charset="0"/>
              <a:buChar char="•"/>
            </a:pPr>
            <a:r>
              <a:rPr lang="de-DE" dirty="0">
                <a:solidFill>
                  <a:srgbClr val="002060"/>
                </a:solidFill>
              </a:rPr>
              <a:t>Die Klassenbezeichnungen der Daten sind </a:t>
            </a:r>
            <a:r>
              <a:rPr lang="de-DE" b="1" dirty="0">
                <a:solidFill>
                  <a:srgbClr val="002060"/>
                </a:solidFill>
              </a:rPr>
              <a:t>unbekannt</a:t>
            </a:r>
            <a:r>
              <a:rPr lang="de-DE" dirty="0">
                <a:solidFill>
                  <a:srgbClr val="002060"/>
                </a:solidFill>
              </a:rPr>
              <a:t>.</a:t>
            </a:r>
          </a:p>
          <a:p>
            <a:pPr marL="285750" indent="-285750">
              <a:buFont typeface="Arial" panose="020B0604020202020204" pitchFamily="34" charset="0"/>
              <a:buChar char="•"/>
            </a:pPr>
            <a:r>
              <a:rPr lang="de-DE" dirty="0">
                <a:solidFill>
                  <a:srgbClr val="002060"/>
                </a:solidFill>
              </a:rPr>
              <a:t>Bei einem Datensatz besteht die Aufgabe darin, die Existenz von </a:t>
            </a:r>
            <a:r>
              <a:rPr lang="de-DE" b="1" dirty="0">
                <a:solidFill>
                  <a:srgbClr val="002060"/>
                </a:solidFill>
              </a:rPr>
              <a:t>Klassen</a:t>
            </a:r>
            <a:r>
              <a:rPr lang="de-DE" dirty="0">
                <a:solidFill>
                  <a:srgbClr val="002060"/>
                </a:solidFill>
              </a:rPr>
              <a:t> oder </a:t>
            </a:r>
            <a:r>
              <a:rPr lang="de-DE" b="1" dirty="0">
                <a:solidFill>
                  <a:srgbClr val="002060"/>
                </a:solidFill>
              </a:rPr>
              <a:t>Clustern</a:t>
            </a:r>
            <a:r>
              <a:rPr lang="de-DE" dirty="0">
                <a:solidFill>
                  <a:srgbClr val="002060"/>
                </a:solidFill>
              </a:rPr>
              <a:t> in den Daten festzustellen.</a:t>
            </a:r>
          </a:p>
          <a:p>
            <a:pPr marL="285750" indent="-285750">
              <a:buFont typeface="Arial" panose="020B0604020202020204" pitchFamily="34" charset="0"/>
              <a:buChar char="•"/>
            </a:pPr>
            <a:endParaRPr lang="de-DE" dirty="0">
              <a:solidFill>
                <a:srgbClr val="002060"/>
              </a:solidFill>
            </a:endParaRPr>
          </a:p>
        </p:txBody>
      </p:sp>
      <p:pic>
        <p:nvPicPr>
          <p:cNvPr id="5" name="Google Shape;133;p20"/>
          <p:cNvPicPr preferRelativeResize="0"/>
          <p:nvPr/>
        </p:nvPicPr>
        <p:blipFill>
          <a:blip r:embed="rId2">
            <a:alphaModFix/>
          </a:blip>
          <a:stretch>
            <a:fillRect/>
          </a:stretch>
        </p:blipFill>
        <p:spPr>
          <a:xfrm>
            <a:off x="3411974" y="4436425"/>
            <a:ext cx="5700786" cy="2091016"/>
          </a:xfrm>
          <a:prstGeom prst="rect">
            <a:avLst/>
          </a:prstGeom>
          <a:noFill/>
          <a:ln>
            <a:noFill/>
          </a:ln>
        </p:spPr>
      </p:pic>
      <p:pic>
        <p:nvPicPr>
          <p:cNvPr id="6" name="Grafik 5"/>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7" name="Grafik 6"/>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8" name="Foliennummernplatzhalter 7"/>
          <p:cNvSpPr>
            <a:spLocks noGrp="1"/>
          </p:cNvSpPr>
          <p:nvPr>
            <p:ph type="sldNum" sz="quarter" idx="12"/>
          </p:nvPr>
        </p:nvSpPr>
        <p:spPr/>
        <p:txBody>
          <a:bodyPr/>
          <a:lstStyle/>
          <a:p>
            <a:fld id="{2EAA920B-3D24-4163-BF30-8DF5E59AE904}" type="slidenum">
              <a:rPr lang="LID4096" smtClean="0"/>
              <a:t>33</a:t>
            </a:fld>
            <a:endParaRPr lang="LID4096"/>
          </a:p>
        </p:txBody>
      </p:sp>
    </p:spTree>
    <p:extLst>
      <p:ext uri="{BB962C8B-B14F-4D97-AF65-F5344CB8AC3E}">
        <p14:creationId xmlns:p14="http://schemas.microsoft.com/office/powerpoint/2010/main" val="933559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feld 5"/>
          <p:cNvSpPr txBox="1"/>
          <p:nvPr/>
        </p:nvSpPr>
        <p:spPr>
          <a:xfrm>
            <a:off x="3089709" y="693020"/>
            <a:ext cx="3773103" cy="461665"/>
          </a:xfrm>
          <a:prstGeom prst="rect">
            <a:avLst/>
          </a:prstGeom>
          <a:noFill/>
        </p:spPr>
        <p:txBody>
          <a:bodyPr wrap="square" rtlCol="0">
            <a:spAutoFit/>
          </a:bodyPr>
          <a:lstStyle/>
          <a:p>
            <a:r>
              <a:rPr lang="de-DE" sz="2400" b="1" dirty="0">
                <a:solidFill>
                  <a:schemeClr val="accent1">
                    <a:lumMod val="50000"/>
                  </a:schemeClr>
                </a:solidFill>
              </a:rPr>
              <a:t>Künstliche Intelligenz</a:t>
            </a:r>
          </a:p>
        </p:txBody>
      </p:sp>
      <p:sp>
        <p:nvSpPr>
          <p:cNvPr id="2" name="Abgerundetes Rechteck 1"/>
          <p:cNvSpPr/>
          <p:nvPr/>
        </p:nvSpPr>
        <p:spPr>
          <a:xfrm>
            <a:off x="2353376" y="1559292"/>
            <a:ext cx="7801277" cy="4360245"/>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Textfeld 6"/>
          <p:cNvSpPr txBox="1"/>
          <p:nvPr/>
        </p:nvSpPr>
        <p:spPr>
          <a:xfrm>
            <a:off x="3089708" y="1742174"/>
            <a:ext cx="3773103" cy="461665"/>
          </a:xfrm>
          <a:prstGeom prst="rect">
            <a:avLst/>
          </a:prstGeom>
          <a:noFill/>
        </p:spPr>
        <p:txBody>
          <a:bodyPr wrap="square" rtlCol="0">
            <a:spAutoFit/>
          </a:bodyPr>
          <a:lstStyle/>
          <a:p>
            <a:r>
              <a:rPr lang="de-DE" sz="2400" b="1" dirty="0">
                <a:solidFill>
                  <a:schemeClr val="accent1">
                    <a:lumMod val="50000"/>
                  </a:schemeClr>
                </a:solidFill>
              </a:rPr>
              <a:t>Maschinelles Lernen</a:t>
            </a:r>
          </a:p>
        </p:txBody>
      </p:sp>
      <p:sp>
        <p:nvSpPr>
          <p:cNvPr id="3" name="Abgerundetes Rechteck 2"/>
          <p:cNvSpPr/>
          <p:nvPr/>
        </p:nvSpPr>
        <p:spPr>
          <a:xfrm>
            <a:off x="2416234" y="2444817"/>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Abgerundetes Rechteck 7"/>
          <p:cNvSpPr/>
          <p:nvPr/>
        </p:nvSpPr>
        <p:spPr>
          <a:xfrm>
            <a:off x="4993821" y="2444817"/>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9" name="Abgerundetes Rechteck 8"/>
          <p:cNvSpPr/>
          <p:nvPr/>
        </p:nvSpPr>
        <p:spPr>
          <a:xfrm>
            <a:off x="7581456" y="2444816"/>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Textfeld 9"/>
          <p:cNvSpPr txBox="1"/>
          <p:nvPr/>
        </p:nvSpPr>
        <p:spPr>
          <a:xfrm>
            <a:off x="2558715" y="2608446"/>
            <a:ext cx="2362202" cy="830997"/>
          </a:xfrm>
          <a:prstGeom prst="rect">
            <a:avLst/>
          </a:prstGeom>
          <a:noFill/>
        </p:spPr>
        <p:txBody>
          <a:bodyPr wrap="square" rtlCol="0">
            <a:spAutoFit/>
          </a:bodyPr>
          <a:lstStyle/>
          <a:p>
            <a:pPr algn="ctr"/>
            <a:r>
              <a:rPr lang="de-DE" sz="2400" b="1" dirty="0">
                <a:solidFill>
                  <a:schemeClr val="accent1">
                    <a:lumMod val="50000"/>
                  </a:schemeClr>
                </a:solidFill>
              </a:rPr>
              <a:t>Überwachtes Lernen</a:t>
            </a:r>
          </a:p>
        </p:txBody>
      </p:sp>
      <p:sp>
        <p:nvSpPr>
          <p:cNvPr id="11" name="Textfeld 10"/>
          <p:cNvSpPr txBox="1"/>
          <p:nvPr/>
        </p:nvSpPr>
        <p:spPr>
          <a:xfrm>
            <a:off x="4952869" y="2627698"/>
            <a:ext cx="2637322" cy="830997"/>
          </a:xfrm>
          <a:prstGeom prst="rect">
            <a:avLst/>
          </a:prstGeom>
          <a:noFill/>
        </p:spPr>
        <p:txBody>
          <a:bodyPr wrap="square" rtlCol="0">
            <a:spAutoFit/>
          </a:bodyPr>
          <a:lstStyle/>
          <a:p>
            <a:pPr algn="ctr"/>
            <a:r>
              <a:rPr lang="de-DE" sz="2400" b="1" dirty="0" err="1">
                <a:solidFill>
                  <a:schemeClr val="accent1">
                    <a:lumMod val="50000"/>
                  </a:schemeClr>
                </a:solidFill>
              </a:rPr>
              <a:t>Unüberwachtes</a:t>
            </a:r>
            <a:r>
              <a:rPr lang="de-DE" sz="2400" b="1" dirty="0">
                <a:solidFill>
                  <a:schemeClr val="accent1">
                    <a:lumMod val="50000"/>
                  </a:schemeClr>
                </a:solidFill>
              </a:rPr>
              <a:t> Lernen</a:t>
            </a:r>
          </a:p>
        </p:txBody>
      </p:sp>
      <p:sp>
        <p:nvSpPr>
          <p:cNvPr id="12" name="Textfeld 11"/>
          <p:cNvSpPr txBox="1"/>
          <p:nvPr/>
        </p:nvSpPr>
        <p:spPr>
          <a:xfrm>
            <a:off x="7626414" y="2608446"/>
            <a:ext cx="2429580" cy="830997"/>
          </a:xfrm>
          <a:prstGeom prst="rect">
            <a:avLst/>
          </a:prstGeom>
          <a:noFill/>
        </p:spPr>
        <p:txBody>
          <a:bodyPr wrap="square" rtlCol="0">
            <a:spAutoFit/>
          </a:bodyPr>
          <a:lstStyle/>
          <a:p>
            <a:pPr algn="ctr"/>
            <a:r>
              <a:rPr lang="de-DE" sz="2400" b="1" dirty="0">
                <a:solidFill>
                  <a:schemeClr val="accent1">
                    <a:lumMod val="50000"/>
                  </a:schemeClr>
                </a:solidFill>
                <a:effectLst>
                  <a:outerShdw blurRad="38100" dist="38100" dir="2700000" algn="tl">
                    <a:srgbClr val="000000">
                      <a:alpha val="43137"/>
                    </a:srgbClr>
                  </a:outerShdw>
                </a:effectLst>
              </a:rPr>
              <a:t>Bestärkendes Lernen</a:t>
            </a:r>
          </a:p>
        </p:txBody>
      </p:sp>
      <p:pic>
        <p:nvPicPr>
          <p:cNvPr id="13" name="Grafik 12"/>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14" name="Grafik 13"/>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4" name="Foliennummernplatzhalter 3"/>
          <p:cNvSpPr>
            <a:spLocks noGrp="1"/>
          </p:cNvSpPr>
          <p:nvPr>
            <p:ph type="sldNum" sz="quarter" idx="12"/>
          </p:nvPr>
        </p:nvSpPr>
        <p:spPr/>
        <p:txBody>
          <a:bodyPr/>
          <a:lstStyle/>
          <a:p>
            <a:fld id="{2EAA920B-3D24-4163-BF30-8DF5E59AE904}" type="slidenum">
              <a:rPr lang="LID4096" smtClean="0"/>
              <a:t>34</a:t>
            </a:fld>
            <a:endParaRPr lang="LID4096"/>
          </a:p>
        </p:txBody>
      </p:sp>
    </p:spTree>
    <p:extLst>
      <p:ext uri="{BB962C8B-B14F-4D97-AF65-F5344CB8AC3E}">
        <p14:creationId xmlns:p14="http://schemas.microsoft.com/office/powerpoint/2010/main" val="161385480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hteck 1"/>
          <p:cNvSpPr/>
          <p:nvPr/>
        </p:nvSpPr>
        <p:spPr>
          <a:xfrm>
            <a:off x="1183408" y="533381"/>
            <a:ext cx="2410083" cy="400110"/>
          </a:xfrm>
          <a:prstGeom prst="rect">
            <a:avLst/>
          </a:prstGeom>
        </p:spPr>
        <p:txBody>
          <a:bodyPr wrap="none">
            <a:spAutoFit/>
          </a:bodyPr>
          <a:lstStyle/>
          <a:p>
            <a:pPr algn="ctr"/>
            <a:r>
              <a:rPr lang="de-DE" sz="2000" b="1" dirty="0">
                <a:solidFill>
                  <a:schemeClr val="accent1">
                    <a:lumMod val="50000"/>
                  </a:schemeClr>
                </a:solidFill>
                <a:effectLst>
                  <a:outerShdw blurRad="38100" dist="38100" dir="2700000" algn="tl">
                    <a:srgbClr val="000000">
                      <a:alpha val="43137"/>
                    </a:srgbClr>
                  </a:outerShdw>
                </a:effectLst>
              </a:rPr>
              <a:t>Bestärkendes </a:t>
            </a:r>
            <a:r>
              <a:rPr lang="de-DE" sz="2000" b="1" dirty="0" smtClean="0">
                <a:solidFill>
                  <a:schemeClr val="accent1">
                    <a:lumMod val="50000"/>
                  </a:schemeClr>
                </a:solidFill>
                <a:effectLst>
                  <a:outerShdw blurRad="38100" dist="38100" dir="2700000" algn="tl">
                    <a:srgbClr val="000000">
                      <a:alpha val="43137"/>
                    </a:srgbClr>
                  </a:outerShdw>
                </a:effectLst>
              </a:rPr>
              <a:t>Lernen</a:t>
            </a:r>
            <a:endParaRPr lang="de-DE" sz="2000" b="1" dirty="0">
              <a:solidFill>
                <a:schemeClr val="accent1">
                  <a:lumMod val="50000"/>
                </a:schemeClr>
              </a:solidFill>
              <a:effectLst>
                <a:outerShdw blurRad="38100" dist="38100" dir="2700000" algn="tl">
                  <a:srgbClr val="000000">
                    <a:alpha val="43137"/>
                  </a:srgbClr>
                </a:outerShdw>
              </a:effectLst>
            </a:endParaRPr>
          </a:p>
        </p:txBody>
      </p:sp>
      <p:sp>
        <p:nvSpPr>
          <p:cNvPr id="3" name="Rechteck 2"/>
          <p:cNvSpPr/>
          <p:nvPr/>
        </p:nvSpPr>
        <p:spPr>
          <a:xfrm>
            <a:off x="1060394" y="1113743"/>
            <a:ext cx="9289274" cy="3754874"/>
          </a:xfrm>
          <a:prstGeom prst="rect">
            <a:avLst/>
          </a:prstGeom>
        </p:spPr>
        <p:txBody>
          <a:bodyPr wrap="none">
            <a:spAutoFit/>
          </a:bodyPr>
          <a:lstStyle/>
          <a:p>
            <a:r>
              <a:rPr lang="de-DE" sz="2000" b="1" dirty="0" smtClean="0">
                <a:solidFill>
                  <a:schemeClr val="accent1">
                    <a:lumMod val="50000"/>
                  </a:schemeClr>
                </a:solidFill>
              </a:rPr>
              <a:t>keine </a:t>
            </a:r>
            <a:r>
              <a:rPr lang="de-DE" sz="2000" b="1" dirty="0">
                <a:solidFill>
                  <a:schemeClr val="accent1">
                    <a:lumMod val="50000"/>
                  </a:schemeClr>
                </a:solidFill>
              </a:rPr>
              <a:t>Daten erhalten </a:t>
            </a:r>
            <a:r>
              <a:rPr lang="de-DE" sz="2000" b="1" dirty="0" smtClean="0">
                <a:solidFill>
                  <a:schemeClr val="accent1">
                    <a:lumMod val="50000"/>
                  </a:schemeClr>
                </a:solidFill>
              </a:rPr>
              <a:t>- </a:t>
            </a:r>
            <a:r>
              <a:rPr lang="de-DE" sz="2000" b="1" dirty="0">
                <a:solidFill>
                  <a:schemeClr val="accent1">
                    <a:lumMod val="50000"/>
                  </a:schemeClr>
                </a:solidFill>
              </a:rPr>
              <a:t>müssen die Umgebung selbst erkunden, um Daten zu </a:t>
            </a:r>
            <a:r>
              <a:rPr lang="de-DE" sz="2000" b="1" dirty="0" smtClean="0">
                <a:solidFill>
                  <a:schemeClr val="accent1">
                    <a:lumMod val="50000"/>
                  </a:schemeClr>
                </a:solidFill>
              </a:rPr>
              <a:t>sammeln</a:t>
            </a:r>
          </a:p>
          <a:p>
            <a:endParaRPr lang="de-DE" sz="2000" dirty="0" smtClean="0">
              <a:solidFill>
                <a:schemeClr val="accent1">
                  <a:lumMod val="50000"/>
                </a:schemeClr>
              </a:solidFill>
            </a:endParaRPr>
          </a:p>
          <a:p>
            <a:pPr marL="342900" indent="-342900">
              <a:buFont typeface="Arial" panose="020B0604020202020204" pitchFamily="34" charset="0"/>
              <a:buChar char="•"/>
            </a:pPr>
            <a:r>
              <a:rPr lang="de-DE" dirty="0" smtClean="0">
                <a:solidFill>
                  <a:schemeClr val="accent1">
                    <a:lumMod val="50000"/>
                  </a:schemeClr>
                </a:solidFill>
              </a:rPr>
              <a:t>Eine Menge </a:t>
            </a:r>
            <a:r>
              <a:rPr lang="de-DE" dirty="0">
                <a:solidFill>
                  <a:schemeClr val="accent1">
                    <a:lumMod val="50000"/>
                  </a:schemeClr>
                </a:solidFill>
              </a:rPr>
              <a:t>von </a:t>
            </a:r>
            <a:r>
              <a:rPr lang="de-DE" b="1" dirty="0" smtClean="0">
                <a:solidFill>
                  <a:schemeClr val="accent1">
                    <a:lumMod val="50000"/>
                  </a:schemeClr>
                </a:solidFill>
              </a:rPr>
              <a:t>Zuständen</a:t>
            </a:r>
          </a:p>
          <a:p>
            <a:pPr marL="342900" indent="-342900">
              <a:buFont typeface="Arial" panose="020B0604020202020204" pitchFamily="34" charset="0"/>
              <a:buChar char="•"/>
            </a:pPr>
            <a:endParaRPr lang="de-DE" b="1" dirty="0">
              <a:solidFill>
                <a:schemeClr val="accent1">
                  <a:lumMod val="50000"/>
                </a:schemeClr>
              </a:solidFill>
            </a:endParaRPr>
          </a:p>
          <a:p>
            <a:pPr marL="342900" indent="-342900">
              <a:buFont typeface="Arial" panose="020B0604020202020204" pitchFamily="34" charset="0"/>
              <a:buChar char="•"/>
            </a:pPr>
            <a:r>
              <a:rPr lang="de-DE" dirty="0" smtClean="0">
                <a:solidFill>
                  <a:schemeClr val="accent1">
                    <a:lumMod val="50000"/>
                  </a:schemeClr>
                </a:solidFill>
              </a:rPr>
              <a:t>Eine </a:t>
            </a:r>
            <a:r>
              <a:rPr lang="de-DE" dirty="0">
                <a:solidFill>
                  <a:schemeClr val="accent1">
                    <a:lumMod val="50000"/>
                  </a:schemeClr>
                </a:solidFill>
              </a:rPr>
              <a:t>Menge von </a:t>
            </a:r>
            <a:r>
              <a:rPr lang="de-DE" b="1" dirty="0" smtClean="0">
                <a:solidFill>
                  <a:schemeClr val="accent1">
                    <a:lumMod val="50000"/>
                  </a:schemeClr>
                </a:solidFill>
              </a:rPr>
              <a:t>Aktionen</a:t>
            </a:r>
          </a:p>
          <a:p>
            <a:pPr marL="342900" indent="-342900">
              <a:buFont typeface="Arial" panose="020B0604020202020204" pitchFamily="34" charset="0"/>
              <a:buChar char="•"/>
            </a:pPr>
            <a:endParaRPr lang="de-DE" b="1" dirty="0">
              <a:solidFill>
                <a:schemeClr val="accent1">
                  <a:lumMod val="50000"/>
                </a:schemeClr>
              </a:solidFill>
            </a:endParaRPr>
          </a:p>
          <a:p>
            <a:pPr marL="342900" indent="-342900">
              <a:buFont typeface="Arial" panose="020B0604020202020204" pitchFamily="34" charset="0"/>
              <a:buChar char="•"/>
            </a:pPr>
            <a:r>
              <a:rPr lang="de-DE" dirty="0" smtClean="0">
                <a:solidFill>
                  <a:schemeClr val="accent1">
                    <a:lumMod val="50000"/>
                  </a:schemeClr>
                </a:solidFill>
              </a:rPr>
              <a:t>Eine </a:t>
            </a:r>
            <a:r>
              <a:rPr lang="de-DE" dirty="0">
                <a:solidFill>
                  <a:schemeClr val="accent1">
                    <a:lumMod val="50000"/>
                  </a:schemeClr>
                </a:solidFill>
              </a:rPr>
              <a:t>Menge von </a:t>
            </a:r>
            <a:r>
              <a:rPr lang="de-DE" b="1" dirty="0" smtClean="0">
                <a:solidFill>
                  <a:schemeClr val="accent1">
                    <a:lumMod val="50000"/>
                  </a:schemeClr>
                </a:solidFill>
              </a:rPr>
              <a:t>Belohnungen</a:t>
            </a:r>
          </a:p>
          <a:p>
            <a:pPr marL="342900" indent="-342900">
              <a:buFont typeface="Arial" panose="020B0604020202020204" pitchFamily="34" charset="0"/>
              <a:buChar char="•"/>
            </a:pPr>
            <a:endParaRPr lang="de-DE" b="1" dirty="0" smtClean="0">
              <a:solidFill>
                <a:schemeClr val="accent1">
                  <a:lumMod val="50000"/>
                </a:schemeClr>
              </a:solidFill>
            </a:endParaRPr>
          </a:p>
          <a:p>
            <a:pPr marL="342900" indent="-342900">
              <a:buFont typeface="Arial" panose="020B0604020202020204" pitchFamily="34" charset="0"/>
              <a:buChar char="•"/>
            </a:pPr>
            <a:endParaRPr lang="de-DE" b="1" dirty="0">
              <a:solidFill>
                <a:schemeClr val="accent1">
                  <a:lumMod val="50000"/>
                </a:schemeClr>
              </a:solidFill>
            </a:endParaRPr>
          </a:p>
          <a:p>
            <a:pPr marL="342900" indent="-342900">
              <a:buFont typeface="Wingdings" panose="05000000000000000000" pitchFamily="2" charset="2"/>
              <a:buChar char="v"/>
            </a:pPr>
            <a:r>
              <a:rPr lang="de-DE" b="1" dirty="0">
                <a:solidFill>
                  <a:schemeClr val="accent1">
                    <a:lumMod val="50000"/>
                  </a:schemeClr>
                </a:solidFill>
              </a:rPr>
              <a:t>Ziel: </a:t>
            </a:r>
            <a:r>
              <a:rPr lang="de-DE" dirty="0">
                <a:solidFill>
                  <a:schemeClr val="accent1">
                    <a:lumMod val="50000"/>
                  </a:schemeClr>
                </a:solidFill>
              </a:rPr>
              <a:t>Aktionen ausführen, damit der Zustand so verändert </a:t>
            </a:r>
            <a:r>
              <a:rPr lang="de-DE" dirty="0" smtClean="0">
                <a:solidFill>
                  <a:schemeClr val="accent1">
                    <a:lumMod val="50000"/>
                  </a:schemeClr>
                </a:solidFill>
              </a:rPr>
              <a:t>wird</a:t>
            </a:r>
          </a:p>
          <a:p>
            <a:r>
              <a:rPr lang="de-DE" dirty="0" smtClean="0">
                <a:solidFill>
                  <a:schemeClr val="accent1">
                    <a:lumMod val="50000"/>
                  </a:schemeClr>
                </a:solidFill>
              </a:rPr>
              <a:t>      , </a:t>
            </a:r>
            <a:r>
              <a:rPr lang="de-DE" dirty="0">
                <a:solidFill>
                  <a:schemeClr val="accent1">
                    <a:lumMod val="50000"/>
                  </a:schemeClr>
                </a:solidFill>
              </a:rPr>
              <a:t>dass man Belohnungen erhält</a:t>
            </a:r>
            <a:r>
              <a:rPr lang="de-DE" dirty="0" smtClean="0">
                <a:solidFill>
                  <a:schemeClr val="accent1">
                    <a:lumMod val="50000"/>
                  </a:schemeClr>
                </a:solidFill>
              </a:rPr>
              <a:t>.</a:t>
            </a:r>
          </a:p>
          <a:p>
            <a:endParaRPr lang="de-DE" b="1" dirty="0">
              <a:solidFill>
                <a:schemeClr val="accent1">
                  <a:lumMod val="50000"/>
                </a:schemeClr>
              </a:solidFill>
            </a:endParaRPr>
          </a:p>
          <a:p>
            <a:endParaRPr lang="de-DE" b="1" dirty="0">
              <a:solidFill>
                <a:schemeClr val="accent1">
                  <a:lumMod val="50000"/>
                </a:schemeClr>
              </a:solidFill>
            </a:endParaRPr>
          </a:p>
        </p:txBody>
      </p:sp>
      <p:sp>
        <p:nvSpPr>
          <p:cNvPr id="4" name="Abgerundetes Rechteck 3"/>
          <p:cNvSpPr/>
          <p:nvPr/>
        </p:nvSpPr>
        <p:spPr>
          <a:xfrm>
            <a:off x="7684769" y="2021684"/>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Rechteck 4"/>
          <p:cNvSpPr/>
          <p:nvPr/>
        </p:nvSpPr>
        <p:spPr>
          <a:xfrm>
            <a:off x="7775636" y="2177534"/>
            <a:ext cx="2410083" cy="400110"/>
          </a:xfrm>
          <a:prstGeom prst="rect">
            <a:avLst/>
          </a:prstGeom>
        </p:spPr>
        <p:txBody>
          <a:bodyPr wrap="none">
            <a:spAutoFit/>
          </a:bodyPr>
          <a:lstStyle/>
          <a:p>
            <a:pPr algn="ctr"/>
            <a:r>
              <a:rPr lang="de-DE" sz="2000" b="1" dirty="0">
                <a:solidFill>
                  <a:schemeClr val="accent1">
                    <a:lumMod val="50000"/>
                  </a:schemeClr>
                </a:solidFill>
                <a:effectLst>
                  <a:outerShdw blurRad="38100" dist="38100" dir="2700000" algn="tl">
                    <a:srgbClr val="000000">
                      <a:alpha val="43137"/>
                    </a:srgbClr>
                  </a:outerShdw>
                </a:effectLst>
              </a:rPr>
              <a:t>Bestärkendes Lernen</a:t>
            </a:r>
          </a:p>
        </p:txBody>
      </p:sp>
      <p:pic>
        <p:nvPicPr>
          <p:cNvPr id="7" name="Picture 3" descr="A diagram of gears and text&#10;&#10;Description automatically generated">
            <a:extLst>
              <a:ext uri="{FF2B5EF4-FFF2-40B4-BE49-F238E27FC236}">
                <a16:creationId xmlns:a16="http://schemas.microsoft.com/office/drawing/2014/main" id="{CDEAE818-58EC-B55E-D633-E333224E3C95}"/>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b="35808"/>
          <a:stretch/>
        </p:blipFill>
        <p:spPr>
          <a:xfrm>
            <a:off x="1319297" y="4572618"/>
            <a:ext cx="6012272" cy="1675782"/>
          </a:xfrm>
          <a:prstGeom prst="rect">
            <a:avLst/>
          </a:prstGeom>
        </p:spPr>
      </p:pic>
      <p:pic>
        <p:nvPicPr>
          <p:cNvPr id="8" name="Grafik 7"/>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9" name="Grafik 8"/>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6" name="Foliennummernplatzhalter 5"/>
          <p:cNvSpPr>
            <a:spLocks noGrp="1"/>
          </p:cNvSpPr>
          <p:nvPr>
            <p:ph type="sldNum" sz="quarter" idx="12"/>
          </p:nvPr>
        </p:nvSpPr>
        <p:spPr/>
        <p:txBody>
          <a:bodyPr/>
          <a:lstStyle/>
          <a:p>
            <a:fld id="{2EAA920B-3D24-4163-BF30-8DF5E59AE904}" type="slidenum">
              <a:rPr lang="LID4096" smtClean="0"/>
              <a:t>35</a:t>
            </a:fld>
            <a:endParaRPr lang="LID4096"/>
          </a:p>
        </p:txBody>
      </p:sp>
    </p:spTree>
    <p:extLst>
      <p:ext uri="{BB962C8B-B14F-4D97-AF65-F5344CB8AC3E}">
        <p14:creationId xmlns:p14="http://schemas.microsoft.com/office/powerpoint/2010/main" val="3526108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feld 5"/>
          <p:cNvSpPr txBox="1"/>
          <p:nvPr/>
        </p:nvSpPr>
        <p:spPr>
          <a:xfrm>
            <a:off x="3089709" y="693020"/>
            <a:ext cx="3773103" cy="400110"/>
          </a:xfrm>
          <a:prstGeom prst="rect">
            <a:avLst/>
          </a:prstGeom>
          <a:noFill/>
        </p:spPr>
        <p:txBody>
          <a:bodyPr wrap="square" rtlCol="0">
            <a:spAutoFit/>
          </a:bodyPr>
          <a:lstStyle/>
          <a:p>
            <a:r>
              <a:rPr lang="de-DE" sz="2000" b="1" dirty="0">
                <a:solidFill>
                  <a:schemeClr val="accent1">
                    <a:lumMod val="50000"/>
                  </a:schemeClr>
                </a:solidFill>
              </a:rPr>
              <a:t>Künstliche Intelligenz</a:t>
            </a:r>
          </a:p>
        </p:txBody>
      </p:sp>
      <p:sp>
        <p:nvSpPr>
          <p:cNvPr id="2" name="Abgerundetes Rechteck 1"/>
          <p:cNvSpPr/>
          <p:nvPr/>
        </p:nvSpPr>
        <p:spPr>
          <a:xfrm>
            <a:off x="2353376" y="1559292"/>
            <a:ext cx="7801277" cy="4360245"/>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Textfeld 6"/>
          <p:cNvSpPr txBox="1"/>
          <p:nvPr/>
        </p:nvSpPr>
        <p:spPr>
          <a:xfrm>
            <a:off x="3089708" y="1742174"/>
            <a:ext cx="3773103" cy="400110"/>
          </a:xfrm>
          <a:prstGeom prst="rect">
            <a:avLst/>
          </a:prstGeom>
          <a:noFill/>
        </p:spPr>
        <p:txBody>
          <a:bodyPr wrap="square" rtlCol="0">
            <a:spAutoFit/>
          </a:bodyPr>
          <a:lstStyle/>
          <a:p>
            <a:r>
              <a:rPr lang="de-DE" sz="2000" b="1" dirty="0">
                <a:solidFill>
                  <a:schemeClr val="accent1">
                    <a:lumMod val="50000"/>
                  </a:schemeClr>
                </a:solidFill>
              </a:rPr>
              <a:t>Maschinelles Lernen</a:t>
            </a:r>
          </a:p>
        </p:txBody>
      </p:sp>
      <p:sp>
        <p:nvSpPr>
          <p:cNvPr id="3" name="Abgerundetes Rechteck 2"/>
          <p:cNvSpPr/>
          <p:nvPr/>
        </p:nvSpPr>
        <p:spPr>
          <a:xfrm>
            <a:off x="2416234" y="2444817"/>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Abgerundetes Rechteck 7"/>
          <p:cNvSpPr/>
          <p:nvPr/>
        </p:nvSpPr>
        <p:spPr>
          <a:xfrm>
            <a:off x="4993821" y="2444817"/>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9" name="Abgerundetes Rechteck 8"/>
          <p:cNvSpPr/>
          <p:nvPr/>
        </p:nvSpPr>
        <p:spPr>
          <a:xfrm>
            <a:off x="7581456" y="2444816"/>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Textfeld 9"/>
          <p:cNvSpPr txBox="1"/>
          <p:nvPr/>
        </p:nvSpPr>
        <p:spPr>
          <a:xfrm>
            <a:off x="2558715" y="2608446"/>
            <a:ext cx="2362202" cy="400110"/>
          </a:xfrm>
          <a:prstGeom prst="rect">
            <a:avLst/>
          </a:prstGeom>
          <a:noFill/>
        </p:spPr>
        <p:txBody>
          <a:bodyPr wrap="square" rtlCol="0">
            <a:spAutoFit/>
          </a:bodyPr>
          <a:lstStyle/>
          <a:p>
            <a:r>
              <a:rPr lang="de-DE" sz="2000" b="1" dirty="0">
                <a:solidFill>
                  <a:schemeClr val="accent1">
                    <a:lumMod val="50000"/>
                  </a:schemeClr>
                </a:solidFill>
              </a:rPr>
              <a:t>Überwachtes Lernen</a:t>
            </a:r>
          </a:p>
        </p:txBody>
      </p:sp>
      <p:sp>
        <p:nvSpPr>
          <p:cNvPr id="11" name="Textfeld 10"/>
          <p:cNvSpPr txBox="1"/>
          <p:nvPr/>
        </p:nvSpPr>
        <p:spPr>
          <a:xfrm>
            <a:off x="4952869" y="2627698"/>
            <a:ext cx="2637322" cy="400110"/>
          </a:xfrm>
          <a:prstGeom prst="rect">
            <a:avLst/>
          </a:prstGeom>
          <a:noFill/>
        </p:spPr>
        <p:txBody>
          <a:bodyPr wrap="square" rtlCol="0">
            <a:spAutoFit/>
          </a:bodyPr>
          <a:lstStyle/>
          <a:p>
            <a:pPr algn="ctr"/>
            <a:r>
              <a:rPr lang="de-DE" sz="2000" b="1" dirty="0" err="1">
                <a:solidFill>
                  <a:schemeClr val="accent1">
                    <a:lumMod val="50000"/>
                  </a:schemeClr>
                </a:solidFill>
              </a:rPr>
              <a:t>Unüberwachtes</a:t>
            </a:r>
            <a:r>
              <a:rPr lang="de-DE" sz="2000" b="1" dirty="0">
                <a:solidFill>
                  <a:schemeClr val="accent1">
                    <a:lumMod val="50000"/>
                  </a:schemeClr>
                </a:solidFill>
              </a:rPr>
              <a:t> Lernen</a:t>
            </a:r>
          </a:p>
        </p:txBody>
      </p:sp>
      <p:sp>
        <p:nvSpPr>
          <p:cNvPr id="12" name="Textfeld 11"/>
          <p:cNvSpPr txBox="1"/>
          <p:nvPr/>
        </p:nvSpPr>
        <p:spPr>
          <a:xfrm>
            <a:off x="7626414" y="2608446"/>
            <a:ext cx="2429580" cy="400110"/>
          </a:xfrm>
          <a:prstGeom prst="rect">
            <a:avLst/>
          </a:prstGeom>
          <a:noFill/>
        </p:spPr>
        <p:txBody>
          <a:bodyPr wrap="square" rtlCol="0">
            <a:spAutoFit/>
          </a:bodyPr>
          <a:lstStyle/>
          <a:p>
            <a:r>
              <a:rPr lang="de-DE" sz="2000" b="1" dirty="0">
                <a:solidFill>
                  <a:schemeClr val="accent1">
                    <a:lumMod val="50000"/>
                  </a:schemeClr>
                </a:solidFill>
              </a:rPr>
              <a:t>Bestärkendes Lernen</a:t>
            </a:r>
          </a:p>
        </p:txBody>
      </p:sp>
      <p:pic>
        <p:nvPicPr>
          <p:cNvPr id="13" name="Grafik 12"/>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14" name="Grafik 13"/>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4" name="Foliennummernplatzhalter 3"/>
          <p:cNvSpPr>
            <a:spLocks noGrp="1"/>
          </p:cNvSpPr>
          <p:nvPr>
            <p:ph type="sldNum" sz="quarter" idx="12"/>
          </p:nvPr>
        </p:nvSpPr>
        <p:spPr/>
        <p:txBody>
          <a:bodyPr/>
          <a:lstStyle/>
          <a:p>
            <a:fld id="{2EAA920B-3D24-4163-BF30-8DF5E59AE904}" type="slidenum">
              <a:rPr lang="LID4096" smtClean="0"/>
              <a:t>36</a:t>
            </a:fld>
            <a:endParaRPr lang="LID4096"/>
          </a:p>
        </p:txBody>
      </p:sp>
    </p:spTree>
    <p:extLst>
      <p:ext uri="{BB962C8B-B14F-4D97-AF65-F5344CB8AC3E}">
        <p14:creationId xmlns:p14="http://schemas.microsoft.com/office/powerpoint/2010/main" val="191184579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feld 5"/>
          <p:cNvSpPr txBox="1"/>
          <p:nvPr/>
        </p:nvSpPr>
        <p:spPr>
          <a:xfrm>
            <a:off x="3089709" y="693020"/>
            <a:ext cx="3773103" cy="400110"/>
          </a:xfrm>
          <a:prstGeom prst="rect">
            <a:avLst/>
          </a:prstGeom>
          <a:noFill/>
        </p:spPr>
        <p:txBody>
          <a:bodyPr wrap="square" rtlCol="0">
            <a:spAutoFit/>
          </a:bodyPr>
          <a:lstStyle/>
          <a:p>
            <a:r>
              <a:rPr lang="de-DE" sz="2000" b="1" dirty="0">
                <a:solidFill>
                  <a:schemeClr val="accent1">
                    <a:lumMod val="50000"/>
                  </a:schemeClr>
                </a:solidFill>
              </a:rPr>
              <a:t>Künstliche Intelligenz</a:t>
            </a:r>
          </a:p>
        </p:txBody>
      </p:sp>
      <p:sp>
        <p:nvSpPr>
          <p:cNvPr id="2" name="Abgerundetes Rechteck 1"/>
          <p:cNvSpPr/>
          <p:nvPr/>
        </p:nvSpPr>
        <p:spPr>
          <a:xfrm>
            <a:off x="2353376" y="1559292"/>
            <a:ext cx="7801277" cy="4360245"/>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Textfeld 6"/>
          <p:cNvSpPr txBox="1"/>
          <p:nvPr/>
        </p:nvSpPr>
        <p:spPr>
          <a:xfrm>
            <a:off x="3089708" y="1742174"/>
            <a:ext cx="3773103" cy="400110"/>
          </a:xfrm>
          <a:prstGeom prst="rect">
            <a:avLst/>
          </a:prstGeom>
          <a:noFill/>
        </p:spPr>
        <p:txBody>
          <a:bodyPr wrap="square" rtlCol="0">
            <a:spAutoFit/>
          </a:bodyPr>
          <a:lstStyle/>
          <a:p>
            <a:r>
              <a:rPr lang="de-DE" sz="2000" b="1" dirty="0">
                <a:solidFill>
                  <a:schemeClr val="accent1">
                    <a:lumMod val="50000"/>
                  </a:schemeClr>
                </a:solidFill>
              </a:rPr>
              <a:t>Maschinelles Lernen</a:t>
            </a:r>
          </a:p>
        </p:txBody>
      </p:sp>
      <p:sp>
        <p:nvSpPr>
          <p:cNvPr id="3" name="Abgerundetes Rechteck 2"/>
          <p:cNvSpPr/>
          <p:nvPr/>
        </p:nvSpPr>
        <p:spPr>
          <a:xfrm>
            <a:off x="2416234" y="2444817"/>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Abgerundetes Rechteck 7"/>
          <p:cNvSpPr/>
          <p:nvPr/>
        </p:nvSpPr>
        <p:spPr>
          <a:xfrm>
            <a:off x="4993821" y="2444817"/>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9" name="Abgerundetes Rechteck 8"/>
          <p:cNvSpPr/>
          <p:nvPr/>
        </p:nvSpPr>
        <p:spPr>
          <a:xfrm>
            <a:off x="7581456" y="2444816"/>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Textfeld 9"/>
          <p:cNvSpPr txBox="1"/>
          <p:nvPr/>
        </p:nvSpPr>
        <p:spPr>
          <a:xfrm>
            <a:off x="2558715" y="2608446"/>
            <a:ext cx="2362202" cy="400110"/>
          </a:xfrm>
          <a:prstGeom prst="rect">
            <a:avLst/>
          </a:prstGeom>
          <a:noFill/>
        </p:spPr>
        <p:txBody>
          <a:bodyPr wrap="square" rtlCol="0">
            <a:spAutoFit/>
          </a:bodyPr>
          <a:lstStyle/>
          <a:p>
            <a:r>
              <a:rPr lang="de-DE" sz="2000" b="1" dirty="0">
                <a:solidFill>
                  <a:schemeClr val="accent1">
                    <a:lumMod val="50000"/>
                  </a:schemeClr>
                </a:solidFill>
              </a:rPr>
              <a:t>Überwachtes Lernen</a:t>
            </a:r>
          </a:p>
        </p:txBody>
      </p:sp>
      <p:sp>
        <p:nvSpPr>
          <p:cNvPr id="11" name="Textfeld 10"/>
          <p:cNvSpPr txBox="1"/>
          <p:nvPr/>
        </p:nvSpPr>
        <p:spPr>
          <a:xfrm>
            <a:off x="4952869" y="2627698"/>
            <a:ext cx="2637322" cy="400110"/>
          </a:xfrm>
          <a:prstGeom prst="rect">
            <a:avLst/>
          </a:prstGeom>
          <a:noFill/>
        </p:spPr>
        <p:txBody>
          <a:bodyPr wrap="square" rtlCol="0">
            <a:spAutoFit/>
          </a:bodyPr>
          <a:lstStyle/>
          <a:p>
            <a:pPr algn="ctr"/>
            <a:r>
              <a:rPr lang="de-DE" sz="2000" b="1" dirty="0" err="1">
                <a:solidFill>
                  <a:schemeClr val="accent1">
                    <a:lumMod val="50000"/>
                  </a:schemeClr>
                </a:solidFill>
              </a:rPr>
              <a:t>Unüberwachtes</a:t>
            </a:r>
            <a:r>
              <a:rPr lang="de-DE" sz="2000" b="1" dirty="0">
                <a:solidFill>
                  <a:schemeClr val="accent1">
                    <a:lumMod val="50000"/>
                  </a:schemeClr>
                </a:solidFill>
              </a:rPr>
              <a:t> Lernen</a:t>
            </a:r>
          </a:p>
        </p:txBody>
      </p:sp>
      <p:sp>
        <p:nvSpPr>
          <p:cNvPr id="12" name="Textfeld 11"/>
          <p:cNvSpPr txBox="1"/>
          <p:nvPr/>
        </p:nvSpPr>
        <p:spPr>
          <a:xfrm>
            <a:off x="7626414" y="2608446"/>
            <a:ext cx="2429580" cy="400110"/>
          </a:xfrm>
          <a:prstGeom prst="rect">
            <a:avLst/>
          </a:prstGeom>
          <a:noFill/>
        </p:spPr>
        <p:txBody>
          <a:bodyPr wrap="square" rtlCol="0">
            <a:spAutoFit/>
          </a:bodyPr>
          <a:lstStyle/>
          <a:p>
            <a:r>
              <a:rPr lang="de-DE" sz="2000" b="1" dirty="0">
                <a:solidFill>
                  <a:schemeClr val="accent1">
                    <a:lumMod val="50000"/>
                  </a:schemeClr>
                </a:solidFill>
              </a:rPr>
              <a:t>Bestärkendes Lernen</a:t>
            </a:r>
          </a:p>
        </p:txBody>
      </p:sp>
      <p:sp>
        <p:nvSpPr>
          <p:cNvPr id="4" name="Abgerundetes Rechteck 3"/>
          <p:cNvSpPr/>
          <p:nvPr/>
        </p:nvSpPr>
        <p:spPr>
          <a:xfrm>
            <a:off x="2666661" y="3513222"/>
            <a:ext cx="7169893" cy="1527349"/>
          </a:xfrm>
          <a:prstGeom prst="roundRect">
            <a:avLst/>
          </a:prstGeom>
          <a:solidFill>
            <a:schemeClr val="accent4">
              <a:lumMod val="60000"/>
              <a:lumOff val="40000"/>
              <a:alpha val="51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3" name="Textfeld 12"/>
          <p:cNvSpPr txBox="1"/>
          <p:nvPr/>
        </p:nvSpPr>
        <p:spPr>
          <a:xfrm>
            <a:off x="3501963" y="3855314"/>
            <a:ext cx="5539134" cy="830997"/>
          </a:xfrm>
          <a:prstGeom prst="rect">
            <a:avLst/>
          </a:prstGeom>
          <a:noFill/>
        </p:spPr>
        <p:txBody>
          <a:bodyPr wrap="square" rtlCol="0">
            <a:spAutoFit/>
          </a:bodyPr>
          <a:lstStyle/>
          <a:p>
            <a:pPr algn="ctr"/>
            <a:r>
              <a:rPr lang="de-DE" sz="2800" b="1" dirty="0" err="1">
                <a:solidFill>
                  <a:srgbClr val="C00000"/>
                </a:solidFill>
              </a:rPr>
              <a:t>Deep</a:t>
            </a:r>
            <a:r>
              <a:rPr lang="de-DE" sz="2800" b="1" dirty="0">
                <a:solidFill>
                  <a:srgbClr val="C00000"/>
                </a:solidFill>
              </a:rPr>
              <a:t> Learning</a:t>
            </a:r>
          </a:p>
          <a:p>
            <a:pPr algn="ctr"/>
            <a:r>
              <a:rPr lang="de-DE" sz="2000" b="1" dirty="0">
                <a:solidFill>
                  <a:srgbClr val="C00000"/>
                </a:solidFill>
              </a:rPr>
              <a:t>(Tiefgehendes Lernen, mehrschichtiges Lernen)</a:t>
            </a:r>
          </a:p>
        </p:txBody>
      </p:sp>
      <p:sp>
        <p:nvSpPr>
          <p:cNvPr id="14" name="Rechteck 13"/>
          <p:cNvSpPr/>
          <p:nvPr/>
        </p:nvSpPr>
        <p:spPr>
          <a:xfrm>
            <a:off x="2564182" y="6257000"/>
            <a:ext cx="8597257" cy="369332"/>
          </a:xfrm>
          <a:prstGeom prst="rect">
            <a:avLst/>
          </a:prstGeom>
        </p:spPr>
        <p:txBody>
          <a:bodyPr wrap="square">
            <a:spAutoFit/>
          </a:bodyPr>
          <a:lstStyle/>
          <a:p>
            <a:r>
              <a:rPr lang="de-DE" dirty="0">
                <a:solidFill>
                  <a:srgbClr val="002060"/>
                </a:solidFill>
              </a:rPr>
              <a:t>Die modernsten Methoden in allen drei Bereichen basieren auf </a:t>
            </a:r>
            <a:r>
              <a:rPr lang="de-DE" dirty="0" err="1">
                <a:solidFill>
                  <a:srgbClr val="002060"/>
                </a:solidFill>
              </a:rPr>
              <a:t>Deep</a:t>
            </a:r>
            <a:r>
              <a:rPr lang="de-DE" dirty="0">
                <a:solidFill>
                  <a:srgbClr val="002060"/>
                </a:solidFill>
              </a:rPr>
              <a:t> Learning.</a:t>
            </a:r>
          </a:p>
        </p:txBody>
      </p:sp>
      <p:pic>
        <p:nvPicPr>
          <p:cNvPr id="16" name="Grafik 15"/>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17" name="Grafik 16"/>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18" name="Foliennummernplatzhalter 17"/>
          <p:cNvSpPr>
            <a:spLocks noGrp="1"/>
          </p:cNvSpPr>
          <p:nvPr>
            <p:ph type="sldNum" sz="quarter" idx="12"/>
          </p:nvPr>
        </p:nvSpPr>
        <p:spPr/>
        <p:txBody>
          <a:bodyPr/>
          <a:lstStyle/>
          <a:p>
            <a:fld id="{2EAA920B-3D24-4163-BF30-8DF5E59AE904}" type="slidenum">
              <a:rPr lang="LID4096" smtClean="0"/>
              <a:t>37</a:t>
            </a:fld>
            <a:endParaRPr lang="LID4096"/>
          </a:p>
        </p:txBody>
      </p:sp>
    </p:spTree>
    <p:extLst>
      <p:ext uri="{BB962C8B-B14F-4D97-AF65-F5344CB8AC3E}">
        <p14:creationId xmlns:p14="http://schemas.microsoft.com/office/powerpoint/2010/main" val="131843905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feld 5"/>
          <p:cNvSpPr txBox="1"/>
          <p:nvPr/>
        </p:nvSpPr>
        <p:spPr>
          <a:xfrm>
            <a:off x="3089709" y="693020"/>
            <a:ext cx="3773103" cy="400110"/>
          </a:xfrm>
          <a:prstGeom prst="rect">
            <a:avLst/>
          </a:prstGeom>
          <a:noFill/>
        </p:spPr>
        <p:txBody>
          <a:bodyPr wrap="square" rtlCol="0">
            <a:spAutoFit/>
          </a:bodyPr>
          <a:lstStyle/>
          <a:p>
            <a:r>
              <a:rPr lang="de-DE" sz="2000" b="1" dirty="0">
                <a:solidFill>
                  <a:schemeClr val="accent1">
                    <a:lumMod val="50000"/>
                  </a:schemeClr>
                </a:solidFill>
              </a:rPr>
              <a:t>Künstliche Intelligenz</a:t>
            </a:r>
          </a:p>
        </p:txBody>
      </p:sp>
      <p:sp>
        <p:nvSpPr>
          <p:cNvPr id="2" name="Abgerundetes Rechteck 1"/>
          <p:cNvSpPr/>
          <p:nvPr/>
        </p:nvSpPr>
        <p:spPr>
          <a:xfrm>
            <a:off x="2353376" y="1559292"/>
            <a:ext cx="7801277" cy="4360245"/>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Textfeld 6"/>
          <p:cNvSpPr txBox="1"/>
          <p:nvPr/>
        </p:nvSpPr>
        <p:spPr>
          <a:xfrm>
            <a:off x="3089708" y="1742174"/>
            <a:ext cx="3773103" cy="400110"/>
          </a:xfrm>
          <a:prstGeom prst="rect">
            <a:avLst/>
          </a:prstGeom>
          <a:noFill/>
        </p:spPr>
        <p:txBody>
          <a:bodyPr wrap="square" rtlCol="0">
            <a:spAutoFit/>
          </a:bodyPr>
          <a:lstStyle/>
          <a:p>
            <a:r>
              <a:rPr lang="de-DE" sz="2000" b="1" dirty="0">
                <a:solidFill>
                  <a:schemeClr val="accent1">
                    <a:lumMod val="50000"/>
                  </a:schemeClr>
                </a:solidFill>
              </a:rPr>
              <a:t>Maschinelles Lernen</a:t>
            </a:r>
          </a:p>
        </p:txBody>
      </p:sp>
      <p:sp>
        <p:nvSpPr>
          <p:cNvPr id="3" name="Abgerundetes Rechteck 2"/>
          <p:cNvSpPr/>
          <p:nvPr/>
        </p:nvSpPr>
        <p:spPr>
          <a:xfrm>
            <a:off x="2416234" y="2444817"/>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Abgerundetes Rechteck 7"/>
          <p:cNvSpPr/>
          <p:nvPr/>
        </p:nvSpPr>
        <p:spPr>
          <a:xfrm>
            <a:off x="4993821" y="2444817"/>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9" name="Abgerundetes Rechteck 8"/>
          <p:cNvSpPr/>
          <p:nvPr/>
        </p:nvSpPr>
        <p:spPr>
          <a:xfrm>
            <a:off x="7581456" y="2444816"/>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Textfeld 9"/>
          <p:cNvSpPr txBox="1"/>
          <p:nvPr/>
        </p:nvSpPr>
        <p:spPr>
          <a:xfrm>
            <a:off x="2558715" y="2608446"/>
            <a:ext cx="2362202" cy="400110"/>
          </a:xfrm>
          <a:prstGeom prst="rect">
            <a:avLst/>
          </a:prstGeom>
          <a:noFill/>
        </p:spPr>
        <p:txBody>
          <a:bodyPr wrap="square" rtlCol="0">
            <a:spAutoFit/>
          </a:bodyPr>
          <a:lstStyle/>
          <a:p>
            <a:r>
              <a:rPr lang="de-DE" sz="2000" b="1" dirty="0">
                <a:solidFill>
                  <a:schemeClr val="accent1">
                    <a:lumMod val="50000"/>
                  </a:schemeClr>
                </a:solidFill>
              </a:rPr>
              <a:t>Überwachtes Lernen</a:t>
            </a:r>
          </a:p>
        </p:txBody>
      </p:sp>
      <p:sp>
        <p:nvSpPr>
          <p:cNvPr id="11" name="Textfeld 10"/>
          <p:cNvSpPr txBox="1"/>
          <p:nvPr/>
        </p:nvSpPr>
        <p:spPr>
          <a:xfrm>
            <a:off x="4952869" y="2627698"/>
            <a:ext cx="2637322" cy="400110"/>
          </a:xfrm>
          <a:prstGeom prst="rect">
            <a:avLst/>
          </a:prstGeom>
          <a:noFill/>
        </p:spPr>
        <p:txBody>
          <a:bodyPr wrap="square" rtlCol="0">
            <a:spAutoFit/>
          </a:bodyPr>
          <a:lstStyle/>
          <a:p>
            <a:pPr algn="ctr"/>
            <a:r>
              <a:rPr lang="de-DE" sz="2000" b="1" dirty="0" err="1">
                <a:solidFill>
                  <a:schemeClr val="accent1">
                    <a:lumMod val="50000"/>
                  </a:schemeClr>
                </a:solidFill>
              </a:rPr>
              <a:t>Unüberwachtes</a:t>
            </a:r>
            <a:r>
              <a:rPr lang="de-DE" sz="2000" b="1" dirty="0">
                <a:solidFill>
                  <a:schemeClr val="accent1">
                    <a:lumMod val="50000"/>
                  </a:schemeClr>
                </a:solidFill>
              </a:rPr>
              <a:t> Lernen</a:t>
            </a:r>
          </a:p>
        </p:txBody>
      </p:sp>
      <p:sp>
        <p:nvSpPr>
          <p:cNvPr id="12" name="Textfeld 11"/>
          <p:cNvSpPr txBox="1"/>
          <p:nvPr/>
        </p:nvSpPr>
        <p:spPr>
          <a:xfrm>
            <a:off x="7626414" y="2608446"/>
            <a:ext cx="2429580" cy="400110"/>
          </a:xfrm>
          <a:prstGeom prst="rect">
            <a:avLst/>
          </a:prstGeom>
          <a:noFill/>
        </p:spPr>
        <p:txBody>
          <a:bodyPr wrap="square" rtlCol="0">
            <a:spAutoFit/>
          </a:bodyPr>
          <a:lstStyle/>
          <a:p>
            <a:r>
              <a:rPr lang="de-DE" sz="2000" b="1" dirty="0">
                <a:solidFill>
                  <a:schemeClr val="accent1">
                    <a:lumMod val="50000"/>
                  </a:schemeClr>
                </a:solidFill>
              </a:rPr>
              <a:t>Bestärkendes Lernen</a:t>
            </a:r>
          </a:p>
        </p:txBody>
      </p:sp>
      <p:sp>
        <p:nvSpPr>
          <p:cNvPr id="4" name="Abgerundetes Rechteck 3"/>
          <p:cNvSpPr/>
          <p:nvPr/>
        </p:nvSpPr>
        <p:spPr>
          <a:xfrm>
            <a:off x="2666661" y="3513222"/>
            <a:ext cx="7169893" cy="1527349"/>
          </a:xfrm>
          <a:prstGeom prst="roundRect">
            <a:avLst/>
          </a:prstGeom>
          <a:solidFill>
            <a:schemeClr val="accent4">
              <a:lumMod val="60000"/>
              <a:lumOff val="40000"/>
              <a:alpha val="51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3" name="Textfeld 12"/>
          <p:cNvSpPr txBox="1"/>
          <p:nvPr/>
        </p:nvSpPr>
        <p:spPr>
          <a:xfrm>
            <a:off x="3501963" y="3855314"/>
            <a:ext cx="5539134" cy="830997"/>
          </a:xfrm>
          <a:prstGeom prst="rect">
            <a:avLst/>
          </a:prstGeom>
          <a:noFill/>
        </p:spPr>
        <p:txBody>
          <a:bodyPr wrap="square" rtlCol="0">
            <a:spAutoFit/>
          </a:bodyPr>
          <a:lstStyle/>
          <a:p>
            <a:pPr algn="ctr"/>
            <a:r>
              <a:rPr lang="de-DE" sz="2800" b="1" dirty="0" err="1">
                <a:solidFill>
                  <a:srgbClr val="C00000"/>
                </a:solidFill>
                <a:effectLst>
                  <a:outerShdw blurRad="38100" dist="38100" dir="2700000" algn="tl">
                    <a:srgbClr val="000000">
                      <a:alpha val="43137"/>
                    </a:srgbClr>
                  </a:outerShdw>
                </a:effectLst>
              </a:rPr>
              <a:t>Deep</a:t>
            </a:r>
            <a:r>
              <a:rPr lang="de-DE" sz="2800" b="1" dirty="0">
                <a:solidFill>
                  <a:srgbClr val="C00000"/>
                </a:solidFill>
                <a:effectLst>
                  <a:outerShdw blurRad="38100" dist="38100" dir="2700000" algn="tl">
                    <a:srgbClr val="000000">
                      <a:alpha val="43137"/>
                    </a:srgbClr>
                  </a:outerShdw>
                </a:effectLst>
              </a:rPr>
              <a:t> Learning</a:t>
            </a:r>
          </a:p>
          <a:p>
            <a:pPr algn="ctr"/>
            <a:r>
              <a:rPr lang="de-DE" sz="2000" b="1" dirty="0">
                <a:solidFill>
                  <a:srgbClr val="C00000"/>
                </a:solidFill>
                <a:effectLst>
                  <a:outerShdw blurRad="38100" dist="38100" dir="2700000" algn="tl">
                    <a:srgbClr val="000000">
                      <a:alpha val="43137"/>
                    </a:srgbClr>
                  </a:outerShdw>
                </a:effectLst>
              </a:rPr>
              <a:t>(Tiefgehendes Lernen, mehrschichtiges Lernen)</a:t>
            </a:r>
          </a:p>
        </p:txBody>
      </p:sp>
      <p:sp>
        <p:nvSpPr>
          <p:cNvPr id="14" name="Rechteck 13"/>
          <p:cNvSpPr/>
          <p:nvPr/>
        </p:nvSpPr>
        <p:spPr>
          <a:xfrm>
            <a:off x="2564182" y="6257000"/>
            <a:ext cx="8597257" cy="369332"/>
          </a:xfrm>
          <a:prstGeom prst="rect">
            <a:avLst/>
          </a:prstGeom>
        </p:spPr>
        <p:txBody>
          <a:bodyPr wrap="square">
            <a:spAutoFit/>
          </a:bodyPr>
          <a:lstStyle/>
          <a:p>
            <a:r>
              <a:rPr lang="de-DE" dirty="0">
                <a:solidFill>
                  <a:srgbClr val="002060"/>
                </a:solidFill>
              </a:rPr>
              <a:t>Die modernsten Methoden in allen drei Bereichen basieren auf </a:t>
            </a:r>
            <a:r>
              <a:rPr lang="de-DE" dirty="0" err="1">
                <a:solidFill>
                  <a:srgbClr val="002060"/>
                </a:solidFill>
              </a:rPr>
              <a:t>Deep</a:t>
            </a:r>
            <a:r>
              <a:rPr lang="de-DE" dirty="0">
                <a:solidFill>
                  <a:srgbClr val="002060"/>
                </a:solidFill>
              </a:rPr>
              <a:t> Learning.</a:t>
            </a:r>
          </a:p>
        </p:txBody>
      </p:sp>
      <p:pic>
        <p:nvPicPr>
          <p:cNvPr id="16" name="Grafik 15"/>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17" name="Grafik 16"/>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18" name="Foliennummernplatzhalter 17"/>
          <p:cNvSpPr>
            <a:spLocks noGrp="1"/>
          </p:cNvSpPr>
          <p:nvPr>
            <p:ph type="sldNum" sz="quarter" idx="12"/>
          </p:nvPr>
        </p:nvSpPr>
        <p:spPr/>
        <p:txBody>
          <a:bodyPr/>
          <a:lstStyle/>
          <a:p>
            <a:fld id="{2EAA920B-3D24-4163-BF30-8DF5E59AE904}" type="slidenum">
              <a:rPr lang="LID4096" smtClean="0"/>
              <a:t>38</a:t>
            </a:fld>
            <a:endParaRPr lang="LID4096"/>
          </a:p>
        </p:txBody>
      </p:sp>
    </p:spTree>
    <p:extLst>
      <p:ext uri="{BB962C8B-B14F-4D97-AF65-F5344CB8AC3E}">
        <p14:creationId xmlns:p14="http://schemas.microsoft.com/office/powerpoint/2010/main" val="427116040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feld 5"/>
          <p:cNvSpPr txBox="1"/>
          <p:nvPr/>
        </p:nvSpPr>
        <p:spPr>
          <a:xfrm>
            <a:off x="3089709" y="693020"/>
            <a:ext cx="3773103" cy="400110"/>
          </a:xfrm>
          <a:prstGeom prst="rect">
            <a:avLst/>
          </a:prstGeom>
          <a:noFill/>
        </p:spPr>
        <p:txBody>
          <a:bodyPr wrap="square" rtlCol="0">
            <a:spAutoFit/>
          </a:bodyPr>
          <a:lstStyle/>
          <a:p>
            <a:r>
              <a:rPr lang="de-DE" sz="2000" b="1" dirty="0">
                <a:solidFill>
                  <a:schemeClr val="accent1">
                    <a:lumMod val="50000"/>
                  </a:schemeClr>
                </a:solidFill>
              </a:rPr>
              <a:t>Künstliche Intelligenz</a:t>
            </a:r>
          </a:p>
        </p:txBody>
      </p:sp>
      <p:sp>
        <p:nvSpPr>
          <p:cNvPr id="2" name="Abgerundetes Rechteck 1"/>
          <p:cNvSpPr/>
          <p:nvPr/>
        </p:nvSpPr>
        <p:spPr>
          <a:xfrm>
            <a:off x="2353376" y="1559292"/>
            <a:ext cx="7801277" cy="4360245"/>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Textfeld 6"/>
          <p:cNvSpPr txBox="1"/>
          <p:nvPr/>
        </p:nvSpPr>
        <p:spPr>
          <a:xfrm>
            <a:off x="3089708" y="1742174"/>
            <a:ext cx="3773103" cy="400110"/>
          </a:xfrm>
          <a:prstGeom prst="rect">
            <a:avLst/>
          </a:prstGeom>
          <a:noFill/>
        </p:spPr>
        <p:txBody>
          <a:bodyPr wrap="square" rtlCol="0">
            <a:spAutoFit/>
          </a:bodyPr>
          <a:lstStyle/>
          <a:p>
            <a:r>
              <a:rPr lang="de-DE" sz="2000" b="1" dirty="0">
                <a:solidFill>
                  <a:schemeClr val="accent1">
                    <a:lumMod val="50000"/>
                  </a:schemeClr>
                </a:solidFill>
              </a:rPr>
              <a:t>Maschinelles Lernen</a:t>
            </a:r>
          </a:p>
        </p:txBody>
      </p:sp>
      <p:sp>
        <p:nvSpPr>
          <p:cNvPr id="3" name="Abgerundetes Rechteck 2"/>
          <p:cNvSpPr/>
          <p:nvPr/>
        </p:nvSpPr>
        <p:spPr>
          <a:xfrm>
            <a:off x="2416234" y="2444817"/>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Abgerundetes Rechteck 7"/>
          <p:cNvSpPr/>
          <p:nvPr/>
        </p:nvSpPr>
        <p:spPr>
          <a:xfrm>
            <a:off x="4993821" y="2444817"/>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9" name="Abgerundetes Rechteck 8"/>
          <p:cNvSpPr/>
          <p:nvPr/>
        </p:nvSpPr>
        <p:spPr>
          <a:xfrm>
            <a:off x="7581456" y="2444816"/>
            <a:ext cx="2520000" cy="3166711"/>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Textfeld 9"/>
          <p:cNvSpPr txBox="1"/>
          <p:nvPr/>
        </p:nvSpPr>
        <p:spPr>
          <a:xfrm>
            <a:off x="2558715" y="2608446"/>
            <a:ext cx="2362202" cy="400110"/>
          </a:xfrm>
          <a:prstGeom prst="rect">
            <a:avLst/>
          </a:prstGeom>
          <a:noFill/>
        </p:spPr>
        <p:txBody>
          <a:bodyPr wrap="square" rtlCol="0">
            <a:spAutoFit/>
          </a:bodyPr>
          <a:lstStyle/>
          <a:p>
            <a:r>
              <a:rPr lang="de-DE" sz="2000" b="1" dirty="0">
                <a:solidFill>
                  <a:schemeClr val="accent1">
                    <a:lumMod val="50000"/>
                  </a:schemeClr>
                </a:solidFill>
              </a:rPr>
              <a:t>Überwachtes Lernen</a:t>
            </a:r>
          </a:p>
        </p:txBody>
      </p:sp>
      <p:sp>
        <p:nvSpPr>
          <p:cNvPr id="11" name="Textfeld 10"/>
          <p:cNvSpPr txBox="1"/>
          <p:nvPr/>
        </p:nvSpPr>
        <p:spPr>
          <a:xfrm>
            <a:off x="4952869" y="2627698"/>
            <a:ext cx="2637322" cy="400110"/>
          </a:xfrm>
          <a:prstGeom prst="rect">
            <a:avLst/>
          </a:prstGeom>
          <a:noFill/>
        </p:spPr>
        <p:txBody>
          <a:bodyPr wrap="square" rtlCol="0">
            <a:spAutoFit/>
          </a:bodyPr>
          <a:lstStyle/>
          <a:p>
            <a:pPr algn="ctr"/>
            <a:r>
              <a:rPr lang="de-DE" sz="2000" b="1" dirty="0" err="1">
                <a:solidFill>
                  <a:schemeClr val="accent1">
                    <a:lumMod val="50000"/>
                  </a:schemeClr>
                </a:solidFill>
              </a:rPr>
              <a:t>Unüberwachtes</a:t>
            </a:r>
            <a:r>
              <a:rPr lang="de-DE" sz="2000" b="1" dirty="0">
                <a:solidFill>
                  <a:schemeClr val="accent1">
                    <a:lumMod val="50000"/>
                  </a:schemeClr>
                </a:solidFill>
              </a:rPr>
              <a:t> Lernen</a:t>
            </a:r>
          </a:p>
        </p:txBody>
      </p:sp>
      <p:sp>
        <p:nvSpPr>
          <p:cNvPr id="12" name="Textfeld 11"/>
          <p:cNvSpPr txBox="1"/>
          <p:nvPr/>
        </p:nvSpPr>
        <p:spPr>
          <a:xfrm>
            <a:off x="7626414" y="2608446"/>
            <a:ext cx="2429580" cy="400110"/>
          </a:xfrm>
          <a:prstGeom prst="rect">
            <a:avLst/>
          </a:prstGeom>
          <a:noFill/>
        </p:spPr>
        <p:txBody>
          <a:bodyPr wrap="square" rtlCol="0">
            <a:spAutoFit/>
          </a:bodyPr>
          <a:lstStyle/>
          <a:p>
            <a:r>
              <a:rPr lang="de-DE" sz="2000" b="1" dirty="0">
                <a:solidFill>
                  <a:schemeClr val="accent1">
                    <a:lumMod val="50000"/>
                  </a:schemeClr>
                </a:solidFill>
              </a:rPr>
              <a:t>Bestärkendes Lernen</a:t>
            </a:r>
          </a:p>
        </p:txBody>
      </p:sp>
      <p:sp>
        <p:nvSpPr>
          <p:cNvPr id="4" name="Abgerundetes Rechteck 3"/>
          <p:cNvSpPr/>
          <p:nvPr/>
        </p:nvSpPr>
        <p:spPr>
          <a:xfrm>
            <a:off x="2666661" y="3513222"/>
            <a:ext cx="7169893" cy="1527349"/>
          </a:xfrm>
          <a:prstGeom prst="roundRect">
            <a:avLst/>
          </a:prstGeom>
          <a:solidFill>
            <a:schemeClr val="accent4">
              <a:lumMod val="60000"/>
              <a:lumOff val="40000"/>
              <a:alpha val="51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3" name="Textfeld 12"/>
          <p:cNvSpPr txBox="1"/>
          <p:nvPr/>
        </p:nvSpPr>
        <p:spPr>
          <a:xfrm>
            <a:off x="3501963" y="3855314"/>
            <a:ext cx="5539134" cy="830997"/>
          </a:xfrm>
          <a:prstGeom prst="rect">
            <a:avLst/>
          </a:prstGeom>
          <a:noFill/>
        </p:spPr>
        <p:txBody>
          <a:bodyPr wrap="square" rtlCol="0">
            <a:spAutoFit/>
          </a:bodyPr>
          <a:lstStyle/>
          <a:p>
            <a:pPr algn="ctr"/>
            <a:r>
              <a:rPr lang="de-DE" sz="2800" b="1" dirty="0" err="1">
                <a:solidFill>
                  <a:srgbClr val="C00000"/>
                </a:solidFill>
                <a:effectLst>
                  <a:outerShdw blurRad="38100" dist="38100" dir="2700000" algn="tl">
                    <a:srgbClr val="000000">
                      <a:alpha val="43137"/>
                    </a:srgbClr>
                  </a:outerShdw>
                </a:effectLst>
              </a:rPr>
              <a:t>Deep</a:t>
            </a:r>
            <a:r>
              <a:rPr lang="de-DE" sz="2800" b="1" dirty="0">
                <a:solidFill>
                  <a:srgbClr val="C00000"/>
                </a:solidFill>
                <a:effectLst>
                  <a:outerShdw blurRad="38100" dist="38100" dir="2700000" algn="tl">
                    <a:srgbClr val="000000">
                      <a:alpha val="43137"/>
                    </a:srgbClr>
                  </a:outerShdw>
                </a:effectLst>
              </a:rPr>
              <a:t> Learning</a:t>
            </a:r>
          </a:p>
          <a:p>
            <a:pPr algn="ctr"/>
            <a:r>
              <a:rPr lang="de-DE" sz="2000" b="1" dirty="0">
                <a:solidFill>
                  <a:srgbClr val="C00000"/>
                </a:solidFill>
                <a:effectLst>
                  <a:outerShdw blurRad="38100" dist="38100" dir="2700000" algn="tl">
                    <a:srgbClr val="000000">
                      <a:alpha val="43137"/>
                    </a:srgbClr>
                  </a:outerShdw>
                </a:effectLst>
              </a:rPr>
              <a:t>(Tiefgehendes Lernen, </a:t>
            </a:r>
            <a:r>
              <a:rPr lang="de-DE" sz="2000" b="1" u="sng" dirty="0">
                <a:solidFill>
                  <a:srgbClr val="C00000"/>
                </a:solidFill>
                <a:effectLst>
                  <a:outerShdw blurRad="38100" dist="38100" dir="2700000" algn="tl">
                    <a:srgbClr val="000000">
                      <a:alpha val="43137"/>
                    </a:srgbClr>
                  </a:outerShdw>
                </a:effectLst>
              </a:rPr>
              <a:t>mehrschichtiges</a:t>
            </a:r>
            <a:r>
              <a:rPr lang="de-DE" sz="2000" b="1" dirty="0">
                <a:solidFill>
                  <a:srgbClr val="C00000"/>
                </a:solidFill>
                <a:effectLst>
                  <a:outerShdw blurRad="38100" dist="38100" dir="2700000" algn="tl">
                    <a:srgbClr val="000000">
                      <a:alpha val="43137"/>
                    </a:srgbClr>
                  </a:outerShdw>
                </a:effectLst>
              </a:rPr>
              <a:t> Lernen)</a:t>
            </a:r>
          </a:p>
        </p:txBody>
      </p:sp>
      <p:sp>
        <p:nvSpPr>
          <p:cNvPr id="14" name="Rechteck 13"/>
          <p:cNvSpPr/>
          <p:nvPr/>
        </p:nvSpPr>
        <p:spPr>
          <a:xfrm>
            <a:off x="2564182" y="6257000"/>
            <a:ext cx="8597257" cy="369332"/>
          </a:xfrm>
          <a:prstGeom prst="rect">
            <a:avLst/>
          </a:prstGeom>
        </p:spPr>
        <p:txBody>
          <a:bodyPr wrap="square">
            <a:spAutoFit/>
          </a:bodyPr>
          <a:lstStyle/>
          <a:p>
            <a:r>
              <a:rPr lang="de-DE" dirty="0">
                <a:solidFill>
                  <a:srgbClr val="002060"/>
                </a:solidFill>
              </a:rPr>
              <a:t>Die modernsten Methoden in allen drei Bereichen basieren auf </a:t>
            </a:r>
            <a:r>
              <a:rPr lang="de-DE" b="1" dirty="0" err="1">
                <a:solidFill>
                  <a:srgbClr val="002060"/>
                </a:solidFill>
              </a:rPr>
              <a:t>Deep</a:t>
            </a:r>
            <a:r>
              <a:rPr lang="de-DE" b="1" dirty="0">
                <a:solidFill>
                  <a:srgbClr val="002060"/>
                </a:solidFill>
              </a:rPr>
              <a:t> Learning</a:t>
            </a:r>
            <a:r>
              <a:rPr lang="de-DE" dirty="0">
                <a:solidFill>
                  <a:srgbClr val="002060"/>
                </a:solidFill>
              </a:rPr>
              <a:t>.</a:t>
            </a:r>
          </a:p>
        </p:txBody>
      </p:sp>
      <p:pic>
        <p:nvPicPr>
          <p:cNvPr id="16" name="Grafik 15"/>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17" name="Grafik 16"/>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18" name="Foliennummernplatzhalter 17"/>
          <p:cNvSpPr>
            <a:spLocks noGrp="1"/>
          </p:cNvSpPr>
          <p:nvPr>
            <p:ph type="sldNum" sz="quarter" idx="12"/>
          </p:nvPr>
        </p:nvSpPr>
        <p:spPr/>
        <p:txBody>
          <a:bodyPr/>
          <a:lstStyle/>
          <a:p>
            <a:fld id="{2EAA920B-3D24-4163-BF30-8DF5E59AE904}" type="slidenum">
              <a:rPr lang="LID4096" smtClean="0"/>
              <a:t>39</a:t>
            </a:fld>
            <a:endParaRPr lang="LID4096" dirty="0"/>
          </a:p>
        </p:txBody>
      </p:sp>
    </p:spTree>
    <p:extLst>
      <p:ext uri="{BB962C8B-B14F-4D97-AF65-F5344CB8AC3E}">
        <p14:creationId xmlns:p14="http://schemas.microsoft.com/office/powerpoint/2010/main" val="206546026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feld 5"/>
          <p:cNvSpPr txBox="1"/>
          <p:nvPr/>
        </p:nvSpPr>
        <p:spPr>
          <a:xfrm>
            <a:off x="3089709" y="693020"/>
            <a:ext cx="3773103" cy="461665"/>
          </a:xfrm>
          <a:prstGeom prst="rect">
            <a:avLst/>
          </a:prstGeom>
          <a:noFill/>
        </p:spPr>
        <p:txBody>
          <a:bodyPr wrap="square" rtlCol="0">
            <a:spAutoFit/>
          </a:bodyPr>
          <a:lstStyle/>
          <a:p>
            <a:r>
              <a:rPr lang="de-DE" sz="2400" b="1" dirty="0">
                <a:solidFill>
                  <a:srgbClr val="002060"/>
                </a:solidFill>
              </a:rPr>
              <a:t>Künstliche Intelligenz</a:t>
            </a:r>
          </a:p>
        </p:txBody>
      </p:sp>
      <p:sp>
        <p:nvSpPr>
          <p:cNvPr id="2" name="Textfeld 1">
            <a:extLst>
              <a:ext uri="{FF2B5EF4-FFF2-40B4-BE49-F238E27FC236}">
                <a16:creationId xmlns:a16="http://schemas.microsoft.com/office/drawing/2014/main" id="{E105F013-6A4D-4808-BECB-AA14A7CD7DDC}"/>
              </a:ext>
            </a:extLst>
          </p:cNvPr>
          <p:cNvSpPr txBox="1"/>
          <p:nvPr/>
        </p:nvSpPr>
        <p:spPr>
          <a:xfrm>
            <a:off x="2700000" y="1441174"/>
            <a:ext cx="7200000" cy="923330"/>
          </a:xfrm>
          <a:prstGeom prst="rect">
            <a:avLst/>
          </a:prstGeom>
          <a:noFill/>
        </p:spPr>
        <p:txBody>
          <a:bodyPr wrap="square" rtlCol="0">
            <a:spAutoFit/>
          </a:bodyPr>
          <a:lstStyle/>
          <a:p>
            <a:r>
              <a:rPr lang="en-US" b="1" dirty="0" smtClean="0">
                <a:solidFill>
                  <a:srgbClr val="002060"/>
                </a:solidFill>
              </a:rPr>
              <a:t>Mensch vs. </a:t>
            </a:r>
            <a:r>
              <a:rPr lang="en-US" b="1" dirty="0" err="1" smtClean="0">
                <a:solidFill>
                  <a:srgbClr val="002060"/>
                </a:solidFill>
              </a:rPr>
              <a:t>Rationalität</a:t>
            </a:r>
            <a:r>
              <a:rPr lang="en-US" b="1" dirty="0" smtClean="0">
                <a:solidFill>
                  <a:srgbClr val="002060"/>
                </a:solidFill>
              </a:rPr>
              <a:t> / </a:t>
            </a:r>
            <a:r>
              <a:rPr lang="en-US" b="1" dirty="0" err="1" smtClean="0">
                <a:solidFill>
                  <a:srgbClr val="002060"/>
                </a:solidFill>
              </a:rPr>
              <a:t>Denken</a:t>
            </a:r>
            <a:r>
              <a:rPr lang="en-US" b="1" dirty="0" smtClean="0">
                <a:solidFill>
                  <a:srgbClr val="002060"/>
                </a:solidFill>
              </a:rPr>
              <a:t> vs. </a:t>
            </a:r>
            <a:r>
              <a:rPr lang="en-US" b="1" dirty="0" err="1" smtClean="0">
                <a:solidFill>
                  <a:srgbClr val="002060"/>
                </a:solidFill>
              </a:rPr>
              <a:t>Verhalten</a:t>
            </a:r>
            <a:endParaRPr lang="en-US" b="1" dirty="0">
              <a:solidFill>
                <a:srgbClr val="002060"/>
              </a:solidFill>
            </a:endParaRPr>
          </a:p>
          <a:p>
            <a:endParaRPr lang="de-DE" dirty="0">
              <a:solidFill>
                <a:srgbClr val="002060"/>
              </a:solidFill>
            </a:endParaRPr>
          </a:p>
          <a:p>
            <a:endParaRPr lang="de-DE" dirty="0">
              <a:solidFill>
                <a:srgbClr val="002060"/>
              </a:solidFill>
            </a:endParaRPr>
          </a:p>
        </p:txBody>
      </p:sp>
      <p:pic>
        <p:nvPicPr>
          <p:cNvPr id="7" name="Grafik 6"/>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8" name="Grafik 7"/>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3" name="Foliennummernplatzhalter 2"/>
          <p:cNvSpPr>
            <a:spLocks noGrp="1"/>
          </p:cNvSpPr>
          <p:nvPr>
            <p:ph type="sldNum" sz="quarter" idx="12"/>
          </p:nvPr>
        </p:nvSpPr>
        <p:spPr/>
        <p:txBody>
          <a:bodyPr/>
          <a:lstStyle/>
          <a:p>
            <a:fld id="{2EAA920B-3D24-4163-BF30-8DF5E59AE904}" type="slidenum">
              <a:rPr lang="LID4096" smtClean="0"/>
              <a:t>4</a:t>
            </a:fld>
            <a:endParaRPr lang="LID4096"/>
          </a:p>
        </p:txBody>
      </p:sp>
    </p:spTree>
    <p:extLst>
      <p:ext uri="{BB962C8B-B14F-4D97-AF65-F5344CB8AC3E}">
        <p14:creationId xmlns:p14="http://schemas.microsoft.com/office/powerpoint/2010/main" val="422006262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a:picLocks noChangeAspect="1"/>
          </p:cNvPicPr>
          <p:nvPr/>
        </p:nvPicPr>
        <p:blipFill>
          <a:blip r:embed="rId2"/>
          <a:stretch>
            <a:fillRect/>
          </a:stretch>
        </p:blipFill>
        <p:spPr>
          <a:xfrm>
            <a:off x="4128936" y="4458874"/>
            <a:ext cx="3448509" cy="2094407"/>
          </a:xfrm>
          <a:prstGeom prst="rect">
            <a:avLst/>
          </a:prstGeom>
        </p:spPr>
      </p:pic>
      <p:pic>
        <p:nvPicPr>
          <p:cNvPr id="6" name="Grafik 5"/>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7" name="Grafik 6"/>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8" name="Foliennummernplatzhalter 7"/>
          <p:cNvSpPr>
            <a:spLocks noGrp="1"/>
          </p:cNvSpPr>
          <p:nvPr>
            <p:ph type="sldNum" sz="quarter" idx="12"/>
          </p:nvPr>
        </p:nvSpPr>
        <p:spPr/>
        <p:txBody>
          <a:bodyPr/>
          <a:lstStyle/>
          <a:p>
            <a:fld id="{2EAA920B-3D24-4163-BF30-8DF5E59AE904}" type="slidenum">
              <a:rPr lang="LID4096" smtClean="0"/>
              <a:t>40</a:t>
            </a:fld>
            <a:endParaRPr lang="LID4096"/>
          </a:p>
        </p:txBody>
      </p:sp>
      <p:pic>
        <p:nvPicPr>
          <p:cNvPr id="9" name="Grafik 8"/>
          <p:cNvPicPr>
            <a:picLocks noChangeAspect="1"/>
          </p:cNvPicPr>
          <p:nvPr/>
        </p:nvPicPr>
        <p:blipFill>
          <a:blip r:embed="rId5"/>
          <a:stretch>
            <a:fillRect/>
          </a:stretch>
        </p:blipFill>
        <p:spPr>
          <a:xfrm>
            <a:off x="1972855" y="1349298"/>
            <a:ext cx="8009345" cy="3001545"/>
          </a:xfrm>
          <a:prstGeom prst="rect">
            <a:avLst/>
          </a:prstGeom>
        </p:spPr>
      </p:pic>
      <p:sp>
        <p:nvSpPr>
          <p:cNvPr id="10" name="Rechteck 9"/>
          <p:cNvSpPr/>
          <p:nvPr/>
        </p:nvSpPr>
        <p:spPr>
          <a:xfrm>
            <a:off x="1078315" y="533381"/>
            <a:ext cx="6785576" cy="400110"/>
          </a:xfrm>
          <a:prstGeom prst="rect">
            <a:avLst/>
          </a:prstGeom>
        </p:spPr>
        <p:txBody>
          <a:bodyPr wrap="none">
            <a:spAutoFit/>
          </a:bodyPr>
          <a:lstStyle/>
          <a:p>
            <a:r>
              <a:rPr lang="de-DE" sz="2000" b="1" dirty="0" err="1">
                <a:solidFill>
                  <a:schemeClr val="accent1">
                    <a:lumMod val="50000"/>
                  </a:schemeClr>
                </a:solidFill>
                <a:effectLst>
                  <a:outerShdw blurRad="38100" dist="38100" dir="2700000" algn="tl">
                    <a:srgbClr val="000000">
                      <a:alpha val="43137"/>
                    </a:srgbClr>
                  </a:outerShdw>
                </a:effectLst>
              </a:rPr>
              <a:t>Deep</a:t>
            </a:r>
            <a:r>
              <a:rPr lang="de-DE" sz="2000" b="1" dirty="0">
                <a:solidFill>
                  <a:schemeClr val="accent1">
                    <a:lumMod val="50000"/>
                  </a:schemeClr>
                </a:solidFill>
                <a:effectLst>
                  <a:outerShdw blurRad="38100" dist="38100" dir="2700000" algn="tl">
                    <a:srgbClr val="000000">
                      <a:alpha val="43137"/>
                    </a:srgbClr>
                  </a:outerShdw>
                </a:effectLst>
              </a:rPr>
              <a:t> </a:t>
            </a:r>
            <a:r>
              <a:rPr lang="de-DE" sz="2000" b="1" dirty="0" smtClean="0">
                <a:solidFill>
                  <a:schemeClr val="accent1">
                    <a:lumMod val="50000"/>
                  </a:schemeClr>
                </a:solidFill>
                <a:effectLst>
                  <a:outerShdw blurRad="38100" dist="38100" dir="2700000" algn="tl">
                    <a:srgbClr val="000000">
                      <a:alpha val="43137"/>
                    </a:srgbClr>
                  </a:outerShdw>
                </a:effectLst>
              </a:rPr>
              <a:t>Learning </a:t>
            </a:r>
            <a:r>
              <a:rPr lang="de-DE" sz="2000" b="1" dirty="0" smtClean="0">
                <a:solidFill>
                  <a:schemeClr val="accent1">
                    <a:lumMod val="50000"/>
                  </a:schemeClr>
                </a:solidFill>
              </a:rPr>
              <a:t>(</a:t>
            </a:r>
            <a:r>
              <a:rPr lang="de-DE" sz="2000" b="1" dirty="0">
                <a:solidFill>
                  <a:schemeClr val="accent1">
                    <a:lumMod val="50000"/>
                  </a:schemeClr>
                </a:solidFill>
              </a:rPr>
              <a:t>Tiefgehendes Lernen, mehrschichtiges Lernen)</a:t>
            </a:r>
          </a:p>
        </p:txBody>
      </p:sp>
    </p:spTree>
    <p:extLst>
      <p:ext uri="{BB962C8B-B14F-4D97-AF65-F5344CB8AC3E}">
        <p14:creationId xmlns:p14="http://schemas.microsoft.com/office/powerpoint/2010/main" val="3004481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feld 5"/>
          <p:cNvSpPr txBox="1"/>
          <p:nvPr/>
        </p:nvSpPr>
        <p:spPr>
          <a:xfrm>
            <a:off x="3089709" y="693020"/>
            <a:ext cx="3773103" cy="461665"/>
          </a:xfrm>
          <a:prstGeom prst="rect">
            <a:avLst/>
          </a:prstGeom>
          <a:noFill/>
        </p:spPr>
        <p:txBody>
          <a:bodyPr wrap="square" rtlCol="0">
            <a:spAutoFit/>
          </a:bodyPr>
          <a:lstStyle/>
          <a:p>
            <a:r>
              <a:rPr lang="de-DE" sz="2400" b="1" dirty="0">
                <a:solidFill>
                  <a:srgbClr val="002060"/>
                </a:solidFill>
              </a:rPr>
              <a:t>Künstliche Intelligenz</a:t>
            </a:r>
          </a:p>
        </p:txBody>
      </p:sp>
      <p:sp>
        <p:nvSpPr>
          <p:cNvPr id="2" name="Textfeld 1">
            <a:extLst>
              <a:ext uri="{FF2B5EF4-FFF2-40B4-BE49-F238E27FC236}">
                <a16:creationId xmlns:a16="http://schemas.microsoft.com/office/drawing/2014/main" id="{E105F013-6A4D-4808-BECB-AA14A7CD7DDC}"/>
              </a:ext>
            </a:extLst>
          </p:cNvPr>
          <p:cNvSpPr txBox="1"/>
          <p:nvPr/>
        </p:nvSpPr>
        <p:spPr>
          <a:xfrm>
            <a:off x="2700000" y="1441174"/>
            <a:ext cx="7200000" cy="1200329"/>
          </a:xfrm>
          <a:prstGeom prst="rect">
            <a:avLst/>
          </a:prstGeom>
          <a:noFill/>
        </p:spPr>
        <p:txBody>
          <a:bodyPr wrap="square" rtlCol="0">
            <a:spAutoFit/>
          </a:bodyPr>
          <a:lstStyle/>
          <a:p>
            <a:r>
              <a:rPr lang="en-US" b="1" dirty="0" smtClean="0">
                <a:solidFill>
                  <a:srgbClr val="002060"/>
                </a:solidFill>
                <a:effectLst>
                  <a:outerShdw blurRad="38100" dist="38100" dir="2700000" algn="tl">
                    <a:srgbClr val="000000">
                      <a:alpha val="43137"/>
                    </a:srgbClr>
                  </a:outerShdw>
                </a:effectLst>
              </a:rPr>
              <a:t>Mensch</a:t>
            </a:r>
            <a:r>
              <a:rPr lang="en-US" b="1" dirty="0" smtClean="0">
                <a:solidFill>
                  <a:srgbClr val="002060"/>
                </a:solidFill>
              </a:rPr>
              <a:t> vs. </a:t>
            </a:r>
            <a:r>
              <a:rPr lang="en-US" b="1" dirty="0" err="1" smtClean="0">
                <a:solidFill>
                  <a:srgbClr val="002060"/>
                </a:solidFill>
              </a:rPr>
              <a:t>Rationalität</a:t>
            </a:r>
            <a:r>
              <a:rPr lang="en-US" b="1" dirty="0" smtClean="0">
                <a:solidFill>
                  <a:srgbClr val="002060"/>
                </a:solidFill>
              </a:rPr>
              <a:t> / </a:t>
            </a:r>
            <a:r>
              <a:rPr lang="en-US" b="1" dirty="0" err="1" smtClean="0">
                <a:solidFill>
                  <a:srgbClr val="002060"/>
                </a:solidFill>
              </a:rPr>
              <a:t>Denken</a:t>
            </a:r>
            <a:r>
              <a:rPr lang="en-US" b="1" dirty="0" smtClean="0">
                <a:solidFill>
                  <a:srgbClr val="002060"/>
                </a:solidFill>
              </a:rPr>
              <a:t> vs. </a:t>
            </a:r>
            <a:r>
              <a:rPr lang="en-US" b="1" dirty="0" err="1" smtClean="0">
                <a:solidFill>
                  <a:srgbClr val="002060"/>
                </a:solidFill>
                <a:effectLst>
                  <a:outerShdw blurRad="38100" dist="38100" dir="2700000" algn="tl">
                    <a:srgbClr val="000000">
                      <a:alpha val="43137"/>
                    </a:srgbClr>
                  </a:outerShdw>
                </a:effectLst>
              </a:rPr>
              <a:t>Verhalten</a:t>
            </a:r>
            <a:endParaRPr lang="en-US" b="1" dirty="0">
              <a:solidFill>
                <a:srgbClr val="002060"/>
              </a:solidFill>
              <a:effectLst>
                <a:outerShdw blurRad="38100" dist="38100" dir="2700000" algn="tl">
                  <a:srgbClr val="000000">
                    <a:alpha val="43137"/>
                  </a:srgbClr>
                </a:outerShdw>
              </a:effectLst>
            </a:endParaRPr>
          </a:p>
          <a:p>
            <a:endParaRPr lang="de-DE" dirty="0">
              <a:solidFill>
                <a:srgbClr val="002060"/>
              </a:solidFill>
            </a:endParaRPr>
          </a:p>
          <a:p>
            <a:pPr marL="285750" indent="-285750">
              <a:buFont typeface="Arial" panose="020B0604020202020204" pitchFamily="34" charset="0"/>
              <a:buChar char="•"/>
            </a:pPr>
            <a:r>
              <a:rPr lang="en-US" b="1" dirty="0" err="1" smtClean="0">
                <a:solidFill>
                  <a:srgbClr val="002060"/>
                </a:solidFill>
                <a:effectLst>
                  <a:outerShdw blurRad="38100" dist="38100" dir="2700000" algn="tl">
                    <a:srgbClr val="000000">
                      <a:alpha val="43137"/>
                    </a:srgbClr>
                  </a:outerShdw>
                </a:effectLst>
              </a:rPr>
              <a:t>Menschlich</a:t>
            </a:r>
            <a:r>
              <a:rPr lang="en-US" b="1" dirty="0" smtClean="0">
                <a:solidFill>
                  <a:srgbClr val="002060"/>
                </a:solidFill>
                <a:effectLst>
                  <a:outerShdw blurRad="38100" dist="38100" dir="2700000" algn="tl">
                    <a:srgbClr val="000000">
                      <a:alpha val="43137"/>
                    </a:srgbClr>
                  </a:outerShdw>
                </a:effectLst>
              </a:rPr>
              <a:t> </a:t>
            </a:r>
            <a:r>
              <a:rPr lang="en-US" b="1" dirty="0" err="1">
                <a:solidFill>
                  <a:srgbClr val="002060"/>
                </a:solidFill>
                <a:effectLst>
                  <a:outerShdw blurRad="38100" dist="38100" dir="2700000" algn="tl">
                    <a:srgbClr val="000000">
                      <a:alpha val="43137"/>
                    </a:srgbClr>
                  </a:outerShdw>
                </a:effectLst>
              </a:rPr>
              <a:t>verhalten</a:t>
            </a:r>
            <a:r>
              <a:rPr lang="en-US" dirty="0">
                <a:solidFill>
                  <a:srgbClr val="002060"/>
                </a:solidFill>
              </a:rPr>
              <a:t>: Der Turing-Test-Ansatz</a:t>
            </a:r>
          </a:p>
          <a:p>
            <a:endParaRPr lang="de-DE" dirty="0">
              <a:solidFill>
                <a:srgbClr val="002060"/>
              </a:solidFill>
            </a:endParaRPr>
          </a:p>
        </p:txBody>
      </p:sp>
      <p:pic>
        <p:nvPicPr>
          <p:cNvPr id="7" name="Grafik 6"/>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8" name="Grafik 7"/>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3" name="Foliennummernplatzhalter 2"/>
          <p:cNvSpPr>
            <a:spLocks noGrp="1"/>
          </p:cNvSpPr>
          <p:nvPr>
            <p:ph type="sldNum" sz="quarter" idx="12"/>
          </p:nvPr>
        </p:nvSpPr>
        <p:spPr/>
        <p:txBody>
          <a:bodyPr/>
          <a:lstStyle/>
          <a:p>
            <a:fld id="{2EAA920B-3D24-4163-BF30-8DF5E59AE904}" type="slidenum">
              <a:rPr lang="LID4096" smtClean="0"/>
              <a:t>5</a:t>
            </a:fld>
            <a:endParaRPr lang="LID4096"/>
          </a:p>
        </p:txBody>
      </p:sp>
    </p:spTree>
    <p:extLst>
      <p:ext uri="{BB962C8B-B14F-4D97-AF65-F5344CB8AC3E}">
        <p14:creationId xmlns:p14="http://schemas.microsoft.com/office/powerpoint/2010/main" val="237249261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feld 5"/>
          <p:cNvSpPr txBox="1"/>
          <p:nvPr/>
        </p:nvSpPr>
        <p:spPr>
          <a:xfrm>
            <a:off x="3089709" y="693020"/>
            <a:ext cx="3773103" cy="461665"/>
          </a:xfrm>
          <a:prstGeom prst="rect">
            <a:avLst/>
          </a:prstGeom>
          <a:noFill/>
        </p:spPr>
        <p:txBody>
          <a:bodyPr wrap="square" rtlCol="0">
            <a:spAutoFit/>
          </a:bodyPr>
          <a:lstStyle/>
          <a:p>
            <a:r>
              <a:rPr lang="de-DE" sz="2400" b="1" dirty="0">
                <a:solidFill>
                  <a:srgbClr val="002060"/>
                </a:solidFill>
              </a:rPr>
              <a:t>Künstliche Intelligenz</a:t>
            </a:r>
          </a:p>
        </p:txBody>
      </p:sp>
      <p:sp>
        <p:nvSpPr>
          <p:cNvPr id="2" name="Textfeld 1">
            <a:extLst>
              <a:ext uri="{FF2B5EF4-FFF2-40B4-BE49-F238E27FC236}">
                <a16:creationId xmlns:a16="http://schemas.microsoft.com/office/drawing/2014/main" id="{E105F013-6A4D-4808-BECB-AA14A7CD7DDC}"/>
              </a:ext>
            </a:extLst>
          </p:cNvPr>
          <p:cNvSpPr txBox="1"/>
          <p:nvPr/>
        </p:nvSpPr>
        <p:spPr>
          <a:xfrm>
            <a:off x="2700000" y="1441174"/>
            <a:ext cx="7200000" cy="2031325"/>
          </a:xfrm>
          <a:prstGeom prst="rect">
            <a:avLst/>
          </a:prstGeom>
          <a:noFill/>
        </p:spPr>
        <p:txBody>
          <a:bodyPr wrap="square" rtlCol="0">
            <a:spAutoFit/>
          </a:bodyPr>
          <a:lstStyle/>
          <a:p>
            <a:r>
              <a:rPr lang="en-US" b="1" dirty="0" smtClean="0">
                <a:solidFill>
                  <a:srgbClr val="002060"/>
                </a:solidFill>
                <a:effectLst>
                  <a:outerShdw blurRad="38100" dist="38100" dir="2700000" algn="tl">
                    <a:srgbClr val="000000">
                      <a:alpha val="43137"/>
                    </a:srgbClr>
                  </a:outerShdw>
                </a:effectLst>
              </a:rPr>
              <a:t>Mensch</a:t>
            </a:r>
            <a:r>
              <a:rPr lang="en-US" b="1" dirty="0" smtClean="0">
                <a:solidFill>
                  <a:srgbClr val="002060"/>
                </a:solidFill>
              </a:rPr>
              <a:t> vs. </a:t>
            </a:r>
            <a:r>
              <a:rPr lang="en-US" b="1" dirty="0" err="1" smtClean="0">
                <a:solidFill>
                  <a:srgbClr val="002060"/>
                </a:solidFill>
              </a:rPr>
              <a:t>Rationalität</a:t>
            </a:r>
            <a:r>
              <a:rPr lang="en-US" b="1" dirty="0" smtClean="0">
                <a:solidFill>
                  <a:srgbClr val="002060"/>
                </a:solidFill>
              </a:rPr>
              <a:t> / </a:t>
            </a:r>
            <a:r>
              <a:rPr lang="en-US" b="1" dirty="0" err="1" smtClean="0">
                <a:solidFill>
                  <a:srgbClr val="002060"/>
                </a:solidFill>
                <a:effectLst>
                  <a:outerShdw blurRad="38100" dist="38100" dir="2700000" algn="tl">
                    <a:srgbClr val="000000">
                      <a:alpha val="43137"/>
                    </a:srgbClr>
                  </a:outerShdw>
                </a:effectLst>
              </a:rPr>
              <a:t>Denken</a:t>
            </a:r>
            <a:r>
              <a:rPr lang="en-US" b="1" dirty="0" smtClean="0">
                <a:solidFill>
                  <a:srgbClr val="002060"/>
                </a:solidFill>
              </a:rPr>
              <a:t> vs. </a:t>
            </a:r>
            <a:r>
              <a:rPr lang="en-US" b="1" dirty="0" err="1" smtClean="0">
                <a:solidFill>
                  <a:srgbClr val="002060"/>
                </a:solidFill>
              </a:rPr>
              <a:t>Verhalten</a:t>
            </a:r>
            <a:endParaRPr lang="en-US" b="1" dirty="0" smtClean="0">
              <a:solidFill>
                <a:srgbClr val="002060"/>
              </a:solidFill>
            </a:endParaRPr>
          </a:p>
          <a:p>
            <a:endParaRPr lang="en-US" b="1" dirty="0">
              <a:solidFill>
                <a:srgbClr val="002060"/>
              </a:solidFill>
            </a:endParaRPr>
          </a:p>
          <a:p>
            <a:pPr marL="285750" indent="-285750">
              <a:buFont typeface="Arial" panose="020B0604020202020204" pitchFamily="34" charset="0"/>
              <a:buChar char="•"/>
            </a:pPr>
            <a:r>
              <a:rPr lang="en-US" b="1" dirty="0" err="1">
                <a:solidFill>
                  <a:srgbClr val="002060"/>
                </a:solidFill>
              </a:rPr>
              <a:t>Menschlich</a:t>
            </a:r>
            <a:r>
              <a:rPr lang="en-US" b="1" dirty="0">
                <a:solidFill>
                  <a:srgbClr val="002060"/>
                </a:solidFill>
              </a:rPr>
              <a:t> </a:t>
            </a:r>
            <a:r>
              <a:rPr lang="en-US" b="1" dirty="0" err="1">
                <a:solidFill>
                  <a:srgbClr val="002060"/>
                </a:solidFill>
              </a:rPr>
              <a:t>verhalten</a:t>
            </a:r>
            <a:r>
              <a:rPr lang="en-US" dirty="0">
                <a:solidFill>
                  <a:srgbClr val="002060"/>
                </a:solidFill>
              </a:rPr>
              <a:t>: Der </a:t>
            </a:r>
            <a:r>
              <a:rPr lang="en-US" dirty="0" smtClean="0">
                <a:solidFill>
                  <a:srgbClr val="002060"/>
                </a:solidFill>
              </a:rPr>
              <a:t>Turing-Test-Ansatz</a:t>
            </a:r>
          </a:p>
          <a:p>
            <a:pPr marL="285750" indent="-285750">
              <a:buFont typeface="Arial" panose="020B0604020202020204" pitchFamily="34" charset="0"/>
              <a:buChar char="•"/>
            </a:pPr>
            <a:endParaRPr lang="en-US" dirty="0" smtClean="0">
              <a:solidFill>
                <a:srgbClr val="002060"/>
              </a:solidFill>
            </a:endParaRPr>
          </a:p>
          <a:p>
            <a:pPr marL="285750" indent="-285750">
              <a:buFont typeface="Arial" panose="020B0604020202020204" pitchFamily="34" charset="0"/>
              <a:buChar char="•"/>
            </a:pPr>
            <a:r>
              <a:rPr lang="de-DE" b="1" dirty="0">
                <a:solidFill>
                  <a:srgbClr val="002060"/>
                </a:solidFill>
                <a:effectLst>
                  <a:outerShdw blurRad="38100" dist="38100" dir="2700000" algn="tl">
                    <a:srgbClr val="000000">
                      <a:alpha val="43137"/>
                    </a:srgbClr>
                  </a:outerShdw>
                </a:effectLst>
              </a:rPr>
              <a:t>Menschlich denken</a:t>
            </a:r>
            <a:r>
              <a:rPr lang="de-DE" dirty="0">
                <a:solidFill>
                  <a:srgbClr val="002060"/>
                </a:solidFill>
              </a:rPr>
              <a:t>: Der Ansatz der kognitiven Modellierung</a:t>
            </a:r>
            <a:endParaRPr lang="en-US" dirty="0">
              <a:solidFill>
                <a:srgbClr val="002060"/>
              </a:solidFill>
            </a:endParaRPr>
          </a:p>
          <a:p>
            <a:r>
              <a:rPr lang="de-DE" dirty="0">
                <a:solidFill>
                  <a:srgbClr val="002060"/>
                </a:solidFill>
              </a:rPr>
              <a:t/>
            </a:r>
            <a:br>
              <a:rPr lang="de-DE" dirty="0">
                <a:solidFill>
                  <a:srgbClr val="002060"/>
                </a:solidFill>
              </a:rPr>
            </a:br>
            <a:endParaRPr lang="de-DE" dirty="0">
              <a:solidFill>
                <a:srgbClr val="002060"/>
              </a:solidFill>
            </a:endParaRPr>
          </a:p>
        </p:txBody>
      </p:sp>
      <p:pic>
        <p:nvPicPr>
          <p:cNvPr id="7" name="Grafik 6"/>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8" name="Grafik 7"/>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3" name="Foliennummernplatzhalter 2"/>
          <p:cNvSpPr>
            <a:spLocks noGrp="1"/>
          </p:cNvSpPr>
          <p:nvPr>
            <p:ph type="sldNum" sz="quarter" idx="12"/>
          </p:nvPr>
        </p:nvSpPr>
        <p:spPr/>
        <p:txBody>
          <a:bodyPr/>
          <a:lstStyle/>
          <a:p>
            <a:fld id="{2EAA920B-3D24-4163-BF30-8DF5E59AE904}" type="slidenum">
              <a:rPr lang="LID4096" smtClean="0"/>
              <a:t>6</a:t>
            </a:fld>
            <a:endParaRPr lang="LID4096"/>
          </a:p>
        </p:txBody>
      </p:sp>
    </p:spTree>
    <p:extLst>
      <p:ext uri="{BB962C8B-B14F-4D97-AF65-F5344CB8AC3E}">
        <p14:creationId xmlns:p14="http://schemas.microsoft.com/office/powerpoint/2010/main" val="66153824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feld 5"/>
          <p:cNvSpPr txBox="1"/>
          <p:nvPr/>
        </p:nvSpPr>
        <p:spPr>
          <a:xfrm>
            <a:off x="3089709" y="693020"/>
            <a:ext cx="3773103" cy="461665"/>
          </a:xfrm>
          <a:prstGeom prst="rect">
            <a:avLst/>
          </a:prstGeom>
          <a:noFill/>
        </p:spPr>
        <p:txBody>
          <a:bodyPr wrap="square" rtlCol="0">
            <a:spAutoFit/>
          </a:bodyPr>
          <a:lstStyle/>
          <a:p>
            <a:r>
              <a:rPr lang="de-DE" sz="2400" b="1" dirty="0">
                <a:solidFill>
                  <a:srgbClr val="002060"/>
                </a:solidFill>
              </a:rPr>
              <a:t>Künstliche Intelligenz</a:t>
            </a:r>
          </a:p>
        </p:txBody>
      </p:sp>
      <p:sp>
        <p:nvSpPr>
          <p:cNvPr id="2" name="Textfeld 1">
            <a:extLst>
              <a:ext uri="{FF2B5EF4-FFF2-40B4-BE49-F238E27FC236}">
                <a16:creationId xmlns:a16="http://schemas.microsoft.com/office/drawing/2014/main" id="{E105F013-6A4D-4808-BECB-AA14A7CD7DDC}"/>
              </a:ext>
            </a:extLst>
          </p:cNvPr>
          <p:cNvSpPr txBox="1"/>
          <p:nvPr/>
        </p:nvSpPr>
        <p:spPr>
          <a:xfrm>
            <a:off x="2700000" y="1441174"/>
            <a:ext cx="7200000" cy="2862322"/>
          </a:xfrm>
          <a:prstGeom prst="rect">
            <a:avLst/>
          </a:prstGeom>
          <a:noFill/>
        </p:spPr>
        <p:txBody>
          <a:bodyPr wrap="square" rtlCol="0">
            <a:spAutoFit/>
          </a:bodyPr>
          <a:lstStyle/>
          <a:p>
            <a:r>
              <a:rPr lang="en-US" b="1" dirty="0" smtClean="0">
                <a:solidFill>
                  <a:srgbClr val="002060"/>
                </a:solidFill>
              </a:rPr>
              <a:t>Mensch vs. </a:t>
            </a:r>
            <a:r>
              <a:rPr lang="en-US" b="1" dirty="0" err="1" smtClean="0">
                <a:solidFill>
                  <a:srgbClr val="002060"/>
                </a:solidFill>
                <a:effectLst>
                  <a:outerShdw blurRad="38100" dist="38100" dir="2700000" algn="tl">
                    <a:srgbClr val="000000">
                      <a:alpha val="43137"/>
                    </a:srgbClr>
                  </a:outerShdw>
                </a:effectLst>
              </a:rPr>
              <a:t>Rationalität</a:t>
            </a:r>
            <a:r>
              <a:rPr lang="en-US" b="1" dirty="0" smtClean="0">
                <a:solidFill>
                  <a:srgbClr val="002060"/>
                </a:solidFill>
              </a:rPr>
              <a:t> / </a:t>
            </a:r>
            <a:r>
              <a:rPr lang="en-US" b="1" dirty="0" err="1" smtClean="0">
                <a:solidFill>
                  <a:srgbClr val="002060"/>
                </a:solidFill>
                <a:effectLst>
                  <a:outerShdw blurRad="38100" dist="38100" dir="2700000" algn="tl">
                    <a:srgbClr val="000000">
                      <a:alpha val="43137"/>
                    </a:srgbClr>
                  </a:outerShdw>
                </a:effectLst>
              </a:rPr>
              <a:t>Denken</a:t>
            </a:r>
            <a:r>
              <a:rPr lang="en-US" b="1" dirty="0" smtClean="0">
                <a:solidFill>
                  <a:srgbClr val="002060"/>
                </a:solidFill>
              </a:rPr>
              <a:t> vs. </a:t>
            </a:r>
            <a:r>
              <a:rPr lang="en-US" b="1" dirty="0" err="1" smtClean="0">
                <a:solidFill>
                  <a:srgbClr val="002060"/>
                </a:solidFill>
              </a:rPr>
              <a:t>Verhalten</a:t>
            </a:r>
            <a:endParaRPr lang="en-US" b="1" dirty="0" smtClean="0">
              <a:solidFill>
                <a:srgbClr val="002060"/>
              </a:solidFill>
            </a:endParaRPr>
          </a:p>
          <a:p>
            <a:endParaRPr lang="en-US" b="1" dirty="0">
              <a:solidFill>
                <a:srgbClr val="002060"/>
              </a:solidFill>
            </a:endParaRPr>
          </a:p>
          <a:p>
            <a:pPr marL="285750" indent="-285750">
              <a:buFont typeface="Arial" panose="020B0604020202020204" pitchFamily="34" charset="0"/>
              <a:buChar char="•"/>
            </a:pPr>
            <a:r>
              <a:rPr lang="en-US" b="1" dirty="0" err="1">
                <a:solidFill>
                  <a:srgbClr val="002060"/>
                </a:solidFill>
              </a:rPr>
              <a:t>Menschlich</a:t>
            </a:r>
            <a:r>
              <a:rPr lang="en-US" b="1" dirty="0">
                <a:solidFill>
                  <a:srgbClr val="002060"/>
                </a:solidFill>
              </a:rPr>
              <a:t> </a:t>
            </a:r>
            <a:r>
              <a:rPr lang="en-US" b="1" dirty="0" err="1">
                <a:solidFill>
                  <a:srgbClr val="002060"/>
                </a:solidFill>
              </a:rPr>
              <a:t>verhalten</a:t>
            </a:r>
            <a:r>
              <a:rPr lang="en-US" dirty="0">
                <a:solidFill>
                  <a:srgbClr val="002060"/>
                </a:solidFill>
              </a:rPr>
              <a:t>: Der </a:t>
            </a:r>
            <a:r>
              <a:rPr lang="en-US" dirty="0" smtClean="0">
                <a:solidFill>
                  <a:srgbClr val="002060"/>
                </a:solidFill>
              </a:rPr>
              <a:t>Turing-Test-Ansatz</a:t>
            </a:r>
          </a:p>
          <a:p>
            <a:pPr marL="285750" indent="-285750">
              <a:buFont typeface="Arial" panose="020B0604020202020204" pitchFamily="34" charset="0"/>
              <a:buChar char="•"/>
            </a:pPr>
            <a:endParaRPr lang="en-US" dirty="0" smtClean="0">
              <a:solidFill>
                <a:srgbClr val="002060"/>
              </a:solidFill>
            </a:endParaRPr>
          </a:p>
          <a:p>
            <a:pPr marL="285750" indent="-285750">
              <a:buFont typeface="Arial" panose="020B0604020202020204" pitchFamily="34" charset="0"/>
              <a:buChar char="•"/>
            </a:pPr>
            <a:r>
              <a:rPr lang="de-DE" b="1" dirty="0">
                <a:solidFill>
                  <a:srgbClr val="002060"/>
                </a:solidFill>
              </a:rPr>
              <a:t>Menschlich denken</a:t>
            </a:r>
            <a:r>
              <a:rPr lang="de-DE" dirty="0">
                <a:solidFill>
                  <a:srgbClr val="002060"/>
                </a:solidFill>
              </a:rPr>
              <a:t>: Der Ansatz der kognitiven </a:t>
            </a:r>
            <a:r>
              <a:rPr lang="de-DE" dirty="0" smtClean="0">
                <a:solidFill>
                  <a:srgbClr val="002060"/>
                </a:solidFill>
              </a:rPr>
              <a:t>Modellierung</a:t>
            </a:r>
          </a:p>
          <a:p>
            <a:pPr marL="285750" indent="-285750">
              <a:buFont typeface="Arial" panose="020B0604020202020204" pitchFamily="34" charset="0"/>
              <a:buChar char="•"/>
            </a:pPr>
            <a:endParaRPr lang="de-DE" dirty="0" smtClean="0">
              <a:solidFill>
                <a:srgbClr val="002060"/>
              </a:solidFill>
            </a:endParaRPr>
          </a:p>
          <a:p>
            <a:pPr marL="285750" indent="-285750">
              <a:buFont typeface="Arial" panose="020B0604020202020204" pitchFamily="34" charset="0"/>
              <a:buChar char="•"/>
            </a:pPr>
            <a:r>
              <a:rPr lang="de-DE" b="1" dirty="0">
                <a:solidFill>
                  <a:srgbClr val="002060"/>
                </a:solidFill>
                <a:effectLst>
                  <a:outerShdw blurRad="38100" dist="38100" dir="2700000" algn="tl">
                    <a:srgbClr val="000000">
                      <a:alpha val="43137"/>
                    </a:srgbClr>
                  </a:outerShdw>
                </a:effectLst>
              </a:rPr>
              <a:t>Rationell denken</a:t>
            </a:r>
            <a:r>
              <a:rPr lang="de-DE" dirty="0">
                <a:solidFill>
                  <a:srgbClr val="002060"/>
                </a:solidFill>
              </a:rPr>
              <a:t>: Der Ansatz der "Gesetze des </a:t>
            </a:r>
            <a:r>
              <a:rPr lang="de-DE" dirty="0" smtClean="0">
                <a:solidFill>
                  <a:srgbClr val="002060"/>
                </a:solidFill>
              </a:rPr>
              <a:t>Denkens"</a:t>
            </a:r>
          </a:p>
          <a:p>
            <a:pPr marL="285750" indent="-285750">
              <a:buFont typeface="Arial" panose="020B0604020202020204" pitchFamily="34" charset="0"/>
              <a:buChar char="•"/>
            </a:pPr>
            <a:endParaRPr lang="en-US" dirty="0">
              <a:solidFill>
                <a:srgbClr val="002060"/>
              </a:solidFill>
            </a:endParaRPr>
          </a:p>
          <a:p>
            <a:r>
              <a:rPr lang="de-DE" dirty="0">
                <a:solidFill>
                  <a:srgbClr val="002060"/>
                </a:solidFill>
              </a:rPr>
              <a:t/>
            </a:r>
            <a:br>
              <a:rPr lang="de-DE" dirty="0">
                <a:solidFill>
                  <a:srgbClr val="002060"/>
                </a:solidFill>
              </a:rPr>
            </a:br>
            <a:endParaRPr lang="de-DE" dirty="0">
              <a:solidFill>
                <a:srgbClr val="002060"/>
              </a:solidFill>
            </a:endParaRPr>
          </a:p>
        </p:txBody>
      </p:sp>
      <p:pic>
        <p:nvPicPr>
          <p:cNvPr id="7" name="Grafik 6"/>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8" name="Grafik 7"/>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3" name="Foliennummernplatzhalter 2"/>
          <p:cNvSpPr>
            <a:spLocks noGrp="1"/>
          </p:cNvSpPr>
          <p:nvPr>
            <p:ph type="sldNum" sz="quarter" idx="12"/>
          </p:nvPr>
        </p:nvSpPr>
        <p:spPr/>
        <p:txBody>
          <a:bodyPr/>
          <a:lstStyle/>
          <a:p>
            <a:fld id="{2EAA920B-3D24-4163-BF30-8DF5E59AE904}" type="slidenum">
              <a:rPr lang="LID4096" smtClean="0"/>
              <a:t>7</a:t>
            </a:fld>
            <a:endParaRPr lang="LID4096"/>
          </a:p>
        </p:txBody>
      </p:sp>
    </p:spTree>
    <p:extLst>
      <p:ext uri="{BB962C8B-B14F-4D97-AF65-F5344CB8AC3E}">
        <p14:creationId xmlns:p14="http://schemas.microsoft.com/office/powerpoint/2010/main" val="427780739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feld 5"/>
          <p:cNvSpPr txBox="1"/>
          <p:nvPr/>
        </p:nvSpPr>
        <p:spPr>
          <a:xfrm>
            <a:off x="3089709" y="693020"/>
            <a:ext cx="3773103" cy="461665"/>
          </a:xfrm>
          <a:prstGeom prst="rect">
            <a:avLst/>
          </a:prstGeom>
          <a:noFill/>
        </p:spPr>
        <p:txBody>
          <a:bodyPr wrap="square" rtlCol="0">
            <a:spAutoFit/>
          </a:bodyPr>
          <a:lstStyle/>
          <a:p>
            <a:r>
              <a:rPr lang="de-DE" sz="2400" b="1" dirty="0">
                <a:solidFill>
                  <a:srgbClr val="002060"/>
                </a:solidFill>
              </a:rPr>
              <a:t>Künstliche Intelligenz</a:t>
            </a:r>
          </a:p>
        </p:txBody>
      </p:sp>
      <p:sp>
        <p:nvSpPr>
          <p:cNvPr id="2" name="Textfeld 1">
            <a:extLst>
              <a:ext uri="{FF2B5EF4-FFF2-40B4-BE49-F238E27FC236}">
                <a16:creationId xmlns:a16="http://schemas.microsoft.com/office/drawing/2014/main" id="{E105F013-6A4D-4808-BECB-AA14A7CD7DDC}"/>
              </a:ext>
            </a:extLst>
          </p:cNvPr>
          <p:cNvSpPr txBox="1"/>
          <p:nvPr/>
        </p:nvSpPr>
        <p:spPr>
          <a:xfrm>
            <a:off x="2700000" y="1441174"/>
            <a:ext cx="7200000" cy="3693319"/>
          </a:xfrm>
          <a:prstGeom prst="rect">
            <a:avLst/>
          </a:prstGeom>
          <a:noFill/>
        </p:spPr>
        <p:txBody>
          <a:bodyPr wrap="square" rtlCol="0">
            <a:spAutoFit/>
          </a:bodyPr>
          <a:lstStyle/>
          <a:p>
            <a:r>
              <a:rPr lang="en-US" b="1" dirty="0" smtClean="0">
                <a:solidFill>
                  <a:srgbClr val="002060"/>
                </a:solidFill>
              </a:rPr>
              <a:t>Mensch vs. </a:t>
            </a:r>
            <a:r>
              <a:rPr lang="en-US" b="1" dirty="0" err="1" smtClean="0">
                <a:solidFill>
                  <a:srgbClr val="002060"/>
                </a:solidFill>
                <a:effectLst>
                  <a:outerShdw blurRad="38100" dist="38100" dir="2700000" algn="tl">
                    <a:srgbClr val="000000">
                      <a:alpha val="43137"/>
                    </a:srgbClr>
                  </a:outerShdw>
                </a:effectLst>
              </a:rPr>
              <a:t>Rationalität</a:t>
            </a:r>
            <a:r>
              <a:rPr lang="en-US" b="1" dirty="0" smtClean="0">
                <a:solidFill>
                  <a:srgbClr val="002060"/>
                </a:solidFill>
              </a:rPr>
              <a:t> / </a:t>
            </a:r>
            <a:r>
              <a:rPr lang="en-US" b="1" dirty="0" err="1" smtClean="0">
                <a:solidFill>
                  <a:srgbClr val="002060"/>
                </a:solidFill>
              </a:rPr>
              <a:t>Denken</a:t>
            </a:r>
            <a:r>
              <a:rPr lang="en-US" b="1" dirty="0" smtClean="0">
                <a:solidFill>
                  <a:srgbClr val="002060"/>
                </a:solidFill>
              </a:rPr>
              <a:t> vs. </a:t>
            </a:r>
            <a:r>
              <a:rPr lang="en-US" b="1" dirty="0" err="1" smtClean="0">
                <a:solidFill>
                  <a:srgbClr val="002060"/>
                </a:solidFill>
                <a:effectLst>
                  <a:outerShdw blurRad="38100" dist="38100" dir="2700000" algn="tl">
                    <a:srgbClr val="000000">
                      <a:alpha val="43137"/>
                    </a:srgbClr>
                  </a:outerShdw>
                </a:effectLst>
              </a:rPr>
              <a:t>Verhalten</a:t>
            </a:r>
            <a:endParaRPr lang="en-US" b="1" dirty="0" smtClean="0">
              <a:solidFill>
                <a:srgbClr val="002060"/>
              </a:solidFill>
              <a:effectLst>
                <a:outerShdw blurRad="38100" dist="38100" dir="2700000" algn="tl">
                  <a:srgbClr val="000000">
                    <a:alpha val="43137"/>
                  </a:srgbClr>
                </a:outerShdw>
              </a:effectLst>
            </a:endParaRPr>
          </a:p>
          <a:p>
            <a:endParaRPr lang="en-US" b="1" dirty="0">
              <a:solidFill>
                <a:srgbClr val="002060"/>
              </a:solidFill>
            </a:endParaRPr>
          </a:p>
          <a:p>
            <a:pPr marL="285750" indent="-285750">
              <a:buFont typeface="Arial" panose="020B0604020202020204" pitchFamily="34" charset="0"/>
              <a:buChar char="•"/>
            </a:pPr>
            <a:r>
              <a:rPr lang="en-US" b="1" dirty="0" err="1">
                <a:solidFill>
                  <a:srgbClr val="002060"/>
                </a:solidFill>
              </a:rPr>
              <a:t>Menschlich</a:t>
            </a:r>
            <a:r>
              <a:rPr lang="en-US" b="1" dirty="0">
                <a:solidFill>
                  <a:srgbClr val="002060"/>
                </a:solidFill>
              </a:rPr>
              <a:t> </a:t>
            </a:r>
            <a:r>
              <a:rPr lang="en-US" b="1" dirty="0" err="1">
                <a:solidFill>
                  <a:srgbClr val="002060"/>
                </a:solidFill>
              </a:rPr>
              <a:t>verhalten</a:t>
            </a:r>
            <a:r>
              <a:rPr lang="en-US" dirty="0">
                <a:solidFill>
                  <a:srgbClr val="002060"/>
                </a:solidFill>
              </a:rPr>
              <a:t>: Der </a:t>
            </a:r>
            <a:r>
              <a:rPr lang="en-US" dirty="0" smtClean="0">
                <a:solidFill>
                  <a:srgbClr val="002060"/>
                </a:solidFill>
              </a:rPr>
              <a:t>Turing-Test-Ansatz</a:t>
            </a:r>
          </a:p>
          <a:p>
            <a:pPr marL="285750" indent="-285750">
              <a:buFont typeface="Arial" panose="020B0604020202020204" pitchFamily="34" charset="0"/>
              <a:buChar char="•"/>
            </a:pPr>
            <a:endParaRPr lang="en-US" dirty="0" smtClean="0">
              <a:solidFill>
                <a:srgbClr val="002060"/>
              </a:solidFill>
            </a:endParaRPr>
          </a:p>
          <a:p>
            <a:pPr marL="285750" indent="-285750">
              <a:buFont typeface="Arial" panose="020B0604020202020204" pitchFamily="34" charset="0"/>
              <a:buChar char="•"/>
            </a:pPr>
            <a:r>
              <a:rPr lang="de-DE" b="1" dirty="0">
                <a:solidFill>
                  <a:srgbClr val="002060"/>
                </a:solidFill>
              </a:rPr>
              <a:t>Menschlich denken</a:t>
            </a:r>
            <a:r>
              <a:rPr lang="de-DE" dirty="0">
                <a:solidFill>
                  <a:srgbClr val="002060"/>
                </a:solidFill>
              </a:rPr>
              <a:t>: Der Ansatz der kognitiven </a:t>
            </a:r>
            <a:r>
              <a:rPr lang="de-DE" dirty="0" smtClean="0">
                <a:solidFill>
                  <a:srgbClr val="002060"/>
                </a:solidFill>
              </a:rPr>
              <a:t>Modellierung</a:t>
            </a:r>
          </a:p>
          <a:p>
            <a:pPr marL="285750" indent="-285750">
              <a:buFont typeface="Arial" panose="020B0604020202020204" pitchFamily="34" charset="0"/>
              <a:buChar char="•"/>
            </a:pPr>
            <a:endParaRPr lang="de-DE" dirty="0" smtClean="0">
              <a:solidFill>
                <a:srgbClr val="002060"/>
              </a:solidFill>
            </a:endParaRPr>
          </a:p>
          <a:p>
            <a:pPr marL="285750" indent="-285750">
              <a:buFont typeface="Arial" panose="020B0604020202020204" pitchFamily="34" charset="0"/>
              <a:buChar char="•"/>
            </a:pPr>
            <a:r>
              <a:rPr lang="de-DE" b="1" dirty="0">
                <a:solidFill>
                  <a:srgbClr val="002060"/>
                </a:solidFill>
              </a:rPr>
              <a:t>Rationell denken</a:t>
            </a:r>
            <a:r>
              <a:rPr lang="de-DE" dirty="0">
                <a:solidFill>
                  <a:srgbClr val="002060"/>
                </a:solidFill>
              </a:rPr>
              <a:t>: Der Ansatz der </a:t>
            </a:r>
            <a:r>
              <a:rPr lang="de-DE" dirty="0" smtClean="0">
                <a:solidFill>
                  <a:srgbClr val="002060"/>
                </a:solidFill>
              </a:rPr>
              <a:t>„Gesetze </a:t>
            </a:r>
            <a:r>
              <a:rPr lang="de-DE" dirty="0">
                <a:solidFill>
                  <a:srgbClr val="002060"/>
                </a:solidFill>
              </a:rPr>
              <a:t>des </a:t>
            </a:r>
            <a:r>
              <a:rPr lang="de-DE" dirty="0" smtClean="0">
                <a:solidFill>
                  <a:srgbClr val="002060"/>
                </a:solidFill>
              </a:rPr>
              <a:t>Denkens“</a:t>
            </a:r>
          </a:p>
          <a:p>
            <a:pPr marL="285750" indent="-285750">
              <a:buFont typeface="Arial" panose="020B0604020202020204" pitchFamily="34" charset="0"/>
              <a:buChar char="•"/>
            </a:pPr>
            <a:endParaRPr lang="de-DE" dirty="0" smtClean="0">
              <a:solidFill>
                <a:srgbClr val="002060"/>
              </a:solidFill>
            </a:endParaRPr>
          </a:p>
          <a:p>
            <a:pPr marL="285750" indent="-285750">
              <a:buFont typeface="Arial" panose="020B0604020202020204" pitchFamily="34" charset="0"/>
              <a:buChar char="•"/>
            </a:pPr>
            <a:r>
              <a:rPr lang="de-DE" b="1" dirty="0">
                <a:solidFill>
                  <a:srgbClr val="002060"/>
                </a:solidFill>
                <a:effectLst>
                  <a:outerShdw blurRad="38100" dist="38100" dir="2700000" algn="tl">
                    <a:srgbClr val="000000">
                      <a:alpha val="43137"/>
                    </a:srgbClr>
                  </a:outerShdw>
                </a:effectLst>
              </a:rPr>
              <a:t>Rationell verhalten</a:t>
            </a:r>
            <a:r>
              <a:rPr lang="de-DE" dirty="0">
                <a:solidFill>
                  <a:srgbClr val="002060"/>
                </a:solidFill>
              </a:rPr>
              <a:t>: Der Ansatz des rationalen Agenten</a:t>
            </a:r>
            <a:endParaRPr lang="de-DE" dirty="0" smtClean="0">
              <a:solidFill>
                <a:srgbClr val="002060"/>
              </a:solidFill>
            </a:endParaRPr>
          </a:p>
          <a:p>
            <a:pPr marL="285750" indent="-285750">
              <a:buFont typeface="Arial" panose="020B0604020202020204" pitchFamily="34" charset="0"/>
              <a:buChar char="•"/>
            </a:pPr>
            <a:endParaRPr lang="de-DE" dirty="0" smtClean="0">
              <a:solidFill>
                <a:srgbClr val="002060"/>
              </a:solidFill>
            </a:endParaRPr>
          </a:p>
          <a:p>
            <a:pPr marL="285750" indent="-285750">
              <a:buFont typeface="Arial" panose="020B0604020202020204" pitchFamily="34" charset="0"/>
              <a:buChar char="•"/>
            </a:pPr>
            <a:endParaRPr lang="en-US" dirty="0">
              <a:solidFill>
                <a:srgbClr val="002060"/>
              </a:solidFill>
            </a:endParaRPr>
          </a:p>
          <a:p>
            <a:r>
              <a:rPr lang="de-DE" dirty="0">
                <a:solidFill>
                  <a:srgbClr val="002060"/>
                </a:solidFill>
              </a:rPr>
              <a:t/>
            </a:r>
            <a:br>
              <a:rPr lang="de-DE" dirty="0">
                <a:solidFill>
                  <a:srgbClr val="002060"/>
                </a:solidFill>
              </a:rPr>
            </a:br>
            <a:endParaRPr lang="de-DE" dirty="0">
              <a:solidFill>
                <a:srgbClr val="002060"/>
              </a:solidFill>
            </a:endParaRPr>
          </a:p>
        </p:txBody>
      </p:sp>
      <p:pic>
        <p:nvPicPr>
          <p:cNvPr id="7" name="Grafik 6"/>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8" name="Grafik 7"/>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3" name="Foliennummernplatzhalter 2"/>
          <p:cNvSpPr>
            <a:spLocks noGrp="1"/>
          </p:cNvSpPr>
          <p:nvPr>
            <p:ph type="sldNum" sz="quarter" idx="12"/>
          </p:nvPr>
        </p:nvSpPr>
        <p:spPr/>
        <p:txBody>
          <a:bodyPr/>
          <a:lstStyle/>
          <a:p>
            <a:fld id="{2EAA920B-3D24-4163-BF30-8DF5E59AE904}" type="slidenum">
              <a:rPr lang="LID4096" smtClean="0"/>
              <a:t>8</a:t>
            </a:fld>
            <a:endParaRPr lang="LID4096"/>
          </a:p>
        </p:txBody>
      </p:sp>
    </p:spTree>
    <p:extLst>
      <p:ext uri="{BB962C8B-B14F-4D97-AF65-F5344CB8AC3E}">
        <p14:creationId xmlns:p14="http://schemas.microsoft.com/office/powerpoint/2010/main" val="107907630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2050180" y="510138"/>
            <a:ext cx="8402856" cy="5630780"/>
          </a:xfrm>
          <a:prstGeom prst="roundRect">
            <a:avLst/>
          </a:prstGeom>
          <a:solidFill>
            <a:schemeClr val="accent5">
              <a:lumMod val="20000"/>
              <a:lumOff val="80000"/>
            </a:schemeClr>
          </a:solidFill>
          <a:ln>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6" name="Textfeld 5"/>
          <p:cNvSpPr txBox="1"/>
          <p:nvPr/>
        </p:nvSpPr>
        <p:spPr>
          <a:xfrm>
            <a:off x="3089709" y="693020"/>
            <a:ext cx="3773103" cy="461665"/>
          </a:xfrm>
          <a:prstGeom prst="rect">
            <a:avLst/>
          </a:prstGeom>
          <a:noFill/>
        </p:spPr>
        <p:txBody>
          <a:bodyPr wrap="square" rtlCol="0">
            <a:spAutoFit/>
          </a:bodyPr>
          <a:lstStyle/>
          <a:p>
            <a:r>
              <a:rPr lang="de-DE" sz="2400" b="1" dirty="0">
                <a:solidFill>
                  <a:srgbClr val="002060"/>
                </a:solidFill>
              </a:rPr>
              <a:t>Künstliche Intelligenz</a:t>
            </a:r>
          </a:p>
        </p:txBody>
      </p:sp>
      <p:sp>
        <p:nvSpPr>
          <p:cNvPr id="2" name="Textfeld 1">
            <a:extLst>
              <a:ext uri="{FF2B5EF4-FFF2-40B4-BE49-F238E27FC236}">
                <a16:creationId xmlns:a16="http://schemas.microsoft.com/office/drawing/2014/main" id="{E105F013-6A4D-4808-BECB-AA14A7CD7DDC}"/>
              </a:ext>
            </a:extLst>
          </p:cNvPr>
          <p:cNvSpPr txBox="1"/>
          <p:nvPr/>
        </p:nvSpPr>
        <p:spPr>
          <a:xfrm>
            <a:off x="2700000" y="1441174"/>
            <a:ext cx="7200000" cy="3970318"/>
          </a:xfrm>
          <a:prstGeom prst="rect">
            <a:avLst/>
          </a:prstGeom>
          <a:noFill/>
        </p:spPr>
        <p:txBody>
          <a:bodyPr wrap="square" rtlCol="0">
            <a:spAutoFit/>
          </a:bodyPr>
          <a:lstStyle/>
          <a:p>
            <a:r>
              <a:rPr lang="en-US" b="1" dirty="0" smtClean="0">
                <a:solidFill>
                  <a:srgbClr val="002060"/>
                </a:solidFill>
                <a:effectLst>
                  <a:outerShdw blurRad="38100" dist="38100" dir="2700000" algn="tl">
                    <a:srgbClr val="000000">
                      <a:alpha val="43137"/>
                    </a:srgbClr>
                  </a:outerShdw>
                </a:effectLst>
              </a:rPr>
              <a:t>Mensch</a:t>
            </a:r>
            <a:r>
              <a:rPr lang="en-US" b="1" dirty="0" smtClean="0">
                <a:solidFill>
                  <a:srgbClr val="002060"/>
                </a:solidFill>
              </a:rPr>
              <a:t> vs. </a:t>
            </a:r>
            <a:r>
              <a:rPr lang="en-US" b="1" dirty="0" err="1" smtClean="0">
                <a:solidFill>
                  <a:srgbClr val="002060"/>
                </a:solidFill>
              </a:rPr>
              <a:t>Rationalität</a:t>
            </a:r>
            <a:r>
              <a:rPr lang="en-US" b="1" dirty="0" smtClean="0">
                <a:solidFill>
                  <a:srgbClr val="002060"/>
                </a:solidFill>
              </a:rPr>
              <a:t> / </a:t>
            </a:r>
            <a:r>
              <a:rPr lang="en-US" b="1" dirty="0" err="1" smtClean="0">
                <a:solidFill>
                  <a:srgbClr val="002060"/>
                </a:solidFill>
              </a:rPr>
              <a:t>Denken</a:t>
            </a:r>
            <a:r>
              <a:rPr lang="en-US" b="1" dirty="0" smtClean="0">
                <a:solidFill>
                  <a:srgbClr val="002060"/>
                </a:solidFill>
              </a:rPr>
              <a:t> vs. </a:t>
            </a:r>
            <a:r>
              <a:rPr lang="en-US" b="1" dirty="0" err="1" smtClean="0">
                <a:solidFill>
                  <a:srgbClr val="002060"/>
                </a:solidFill>
                <a:effectLst>
                  <a:outerShdw blurRad="38100" dist="38100" dir="2700000" algn="tl">
                    <a:srgbClr val="000000">
                      <a:alpha val="43137"/>
                    </a:srgbClr>
                  </a:outerShdw>
                </a:effectLst>
              </a:rPr>
              <a:t>Verhalten</a:t>
            </a:r>
            <a:endParaRPr lang="en-US" b="1" dirty="0">
              <a:solidFill>
                <a:srgbClr val="002060"/>
              </a:solidFill>
              <a:effectLst>
                <a:outerShdw blurRad="38100" dist="38100" dir="2700000" algn="tl">
                  <a:srgbClr val="000000">
                    <a:alpha val="43137"/>
                  </a:srgbClr>
                </a:outerShdw>
              </a:effectLst>
            </a:endParaRPr>
          </a:p>
          <a:p>
            <a:endParaRPr lang="de-DE" dirty="0">
              <a:solidFill>
                <a:srgbClr val="002060"/>
              </a:solidFill>
            </a:endParaRPr>
          </a:p>
          <a:p>
            <a:pPr marL="285750" indent="-285750">
              <a:buFont typeface="Arial" panose="020B0604020202020204" pitchFamily="34" charset="0"/>
              <a:buChar char="•"/>
            </a:pPr>
            <a:r>
              <a:rPr lang="en-US" b="1" dirty="0" err="1" smtClean="0">
                <a:solidFill>
                  <a:srgbClr val="002060"/>
                </a:solidFill>
                <a:effectLst>
                  <a:outerShdw blurRad="38100" dist="38100" dir="2700000" algn="tl">
                    <a:srgbClr val="000000">
                      <a:alpha val="43137"/>
                    </a:srgbClr>
                  </a:outerShdw>
                </a:effectLst>
              </a:rPr>
              <a:t>Menschlich</a:t>
            </a:r>
            <a:r>
              <a:rPr lang="en-US" b="1" dirty="0" smtClean="0">
                <a:solidFill>
                  <a:srgbClr val="002060"/>
                </a:solidFill>
                <a:effectLst>
                  <a:outerShdw blurRad="38100" dist="38100" dir="2700000" algn="tl">
                    <a:srgbClr val="000000">
                      <a:alpha val="43137"/>
                    </a:srgbClr>
                  </a:outerShdw>
                </a:effectLst>
              </a:rPr>
              <a:t> </a:t>
            </a:r>
            <a:r>
              <a:rPr lang="en-US" b="1" dirty="0" err="1">
                <a:solidFill>
                  <a:srgbClr val="002060"/>
                </a:solidFill>
                <a:effectLst>
                  <a:outerShdw blurRad="38100" dist="38100" dir="2700000" algn="tl">
                    <a:srgbClr val="000000">
                      <a:alpha val="43137"/>
                    </a:srgbClr>
                  </a:outerShdw>
                </a:effectLst>
              </a:rPr>
              <a:t>verhalten</a:t>
            </a:r>
            <a:r>
              <a:rPr lang="en-US" dirty="0">
                <a:solidFill>
                  <a:srgbClr val="002060"/>
                </a:solidFill>
              </a:rPr>
              <a:t>: Der </a:t>
            </a:r>
            <a:r>
              <a:rPr lang="en-US" dirty="0" smtClean="0">
                <a:solidFill>
                  <a:srgbClr val="002060"/>
                </a:solidFill>
              </a:rPr>
              <a:t>Turing-Test-Ansatz</a:t>
            </a:r>
          </a:p>
          <a:p>
            <a:pPr marL="285750" indent="-285750">
              <a:buFont typeface="Arial" panose="020B0604020202020204" pitchFamily="34" charset="0"/>
              <a:buChar char="•"/>
            </a:pPr>
            <a:endParaRPr lang="en-US" dirty="0" smtClean="0">
              <a:solidFill>
                <a:srgbClr val="002060"/>
              </a:solidFill>
            </a:endParaRPr>
          </a:p>
          <a:p>
            <a:pPr marL="285750" indent="-285750">
              <a:buFont typeface="Symbol" panose="05050102010706020507" pitchFamily="18" charset="2"/>
              <a:buChar char="-"/>
            </a:pPr>
            <a:r>
              <a:rPr lang="de-DE" b="1" dirty="0">
                <a:solidFill>
                  <a:srgbClr val="002060"/>
                </a:solidFill>
              </a:rPr>
              <a:t>Verarbeitung natürlicher Sprache </a:t>
            </a:r>
            <a:r>
              <a:rPr lang="de-DE" dirty="0">
                <a:solidFill>
                  <a:srgbClr val="002060"/>
                </a:solidFill>
              </a:rPr>
              <a:t>zur erfolgreichen Kommunikation in einer menschlichen Sprache</a:t>
            </a:r>
          </a:p>
          <a:p>
            <a:pPr marL="285750" indent="-285750">
              <a:buFont typeface="Symbol" panose="05050102010706020507" pitchFamily="18" charset="2"/>
              <a:buChar char="-"/>
            </a:pPr>
            <a:r>
              <a:rPr lang="de-DE" b="1" dirty="0">
                <a:solidFill>
                  <a:srgbClr val="002060"/>
                </a:solidFill>
              </a:rPr>
              <a:t>Wissensrepräsentation</a:t>
            </a:r>
            <a:r>
              <a:rPr lang="de-DE" dirty="0">
                <a:solidFill>
                  <a:srgbClr val="002060"/>
                </a:solidFill>
              </a:rPr>
              <a:t>, um zu speichern, was er weiß oder </a:t>
            </a:r>
            <a:r>
              <a:rPr lang="de-DE" dirty="0" smtClean="0">
                <a:solidFill>
                  <a:srgbClr val="002060"/>
                </a:solidFill>
              </a:rPr>
              <a:t>hört</a:t>
            </a:r>
            <a:endParaRPr lang="en-US" dirty="0">
              <a:solidFill>
                <a:srgbClr val="002060"/>
              </a:solidFill>
            </a:endParaRPr>
          </a:p>
          <a:p>
            <a:pPr marL="285750" indent="-285750">
              <a:buFont typeface="Symbol" panose="05050102010706020507" pitchFamily="18" charset="2"/>
              <a:buChar char="-"/>
            </a:pPr>
            <a:r>
              <a:rPr lang="de-DE" b="1" dirty="0">
                <a:solidFill>
                  <a:srgbClr val="002060"/>
                </a:solidFill>
              </a:rPr>
              <a:t>automatisiertes Denken </a:t>
            </a:r>
            <a:r>
              <a:rPr lang="de-DE" dirty="0">
                <a:solidFill>
                  <a:srgbClr val="002060"/>
                </a:solidFill>
              </a:rPr>
              <a:t>zur Beantwortung von Fragen und zum Ziehen neuer </a:t>
            </a:r>
            <a:r>
              <a:rPr lang="de-DE" dirty="0" smtClean="0">
                <a:solidFill>
                  <a:srgbClr val="002060"/>
                </a:solidFill>
              </a:rPr>
              <a:t>Schlussfolgerungen</a:t>
            </a:r>
          </a:p>
          <a:p>
            <a:pPr marL="285750" indent="-285750">
              <a:buFont typeface="Symbol" panose="05050102010706020507" pitchFamily="18" charset="2"/>
              <a:buChar char="-"/>
            </a:pPr>
            <a:r>
              <a:rPr lang="de-DE" b="1" dirty="0">
                <a:solidFill>
                  <a:srgbClr val="002060"/>
                </a:solidFill>
              </a:rPr>
              <a:t>maschinelles Lernen </a:t>
            </a:r>
            <a:r>
              <a:rPr lang="de-DE" dirty="0">
                <a:solidFill>
                  <a:srgbClr val="002060"/>
                </a:solidFill>
              </a:rPr>
              <a:t>zur Anpassung an neue Umstände und zur Erkennung und Extrapolation von </a:t>
            </a:r>
            <a:r>
              <a:rPr lang="de-DE" dirty="0" smtClean="0">
                <a:solidFill>
                  <a:srgbClr val="002060"/>
                </a:solidFill>
              </a:rPr>
              <a:t>Mustern</a:t>
            </a:r>
          </a:p>
          <a:p>
            <a:pPr marL="285750" indent="-285750">
              <a:buFont typeface="Symbol" panose="05050102010706020507" pitchFamily="18" charset="2"/>
              <a:buChar char="-"/>
            </a:pPr>
            <a:endParaRPr lang="de-DE" dirty="0">
              <a:solidFill>
                <a:srgbClr val="002060"/>
              </a:solidFill>
            </a:endParaRPr>
          </a:p>
          <a:p>
            <a:pPr marL="285750" indent="-285750">
              <a:buFont typeface="Symbol" panose="05050102010706020507" pitchFamily="18" charset="2"/>
              <a:buChar char="-"/>
            </a:pPr>
            <a:r>
              <a:rPr lang="de-DE" b="1" dirty="0">
                <a:solidFill>
                  <a:srgbClr val="002060"/>
                </a:solidFill>
              </a:rPr>
              <a:t>Computer Vision und Spracherkennung</a:t>
            </a:r>
            <a:r>
              <a:rPr lang="de-DE" dirty="0">
                <a:solidFill>
                  <a:srgbClr val="002060"/>
                </a:solidFill>
              </a:rPr>
              <a:t>, um die Welt zu </a:t>
            </a:r>
            <a:r>
              <a:rPr lang="de-DE" dirty="0" smtClean="0">
                <a:solidFill>
                  <a:srgbClr val="002060"/>
                </a:solidFill>
              </a:rPr>
              <a:t>erkennen</a:t>
            </a:r>
            <a:endParaRPr lang="de-DE" dirty="0">
              <a:solidFill>
                <a:srgbClr val="002060"/>
              </a:solidFill>
            </a:endParaRPr>
          </a:p>
          <a:p>
            <a:pPr marL="285750" indent="-285750">
              <a:buFont typeface="Symbol" panose="05050102010706020507" pitchFamily="18" charset="2"/>
              <a:buChar char="-"/>
            </a:pPr>
            <a:r>
              <a:rPr lang="de-DE" b="1" dirty="0">
                <a:solidFill>
                  <a:srgbClr val="002060"/>
                </a:solidFill>
              </a:rPr>
              <a:t>Robotik</a:t>
            </a:r>
            <a:r>
              <a:rPr lang="de-DE" dirty="0">
                <a:solidFill>
                  <a:srgbClr val="002060"/>
                </a:solidFill>
              </a:rPr>
              <a:t>, um Objekte zu manipulieren und sich zu </a:t>
            </a:r>
            <a:r>
              <a:rPr lang="de-DE" dirty="0" smtClean="0">
                <a:solidFill>
                  <a:srgbClr val="002060"/>
                </a:solidFill>
              </a:rPr>
              <a:t>bewegen</a:t>
            </a:r>
            <a:endParaRPr lang="en-US" dirty="0">
              <a:solidFill>
                <a:srgbClr val="002060"/>
              </a:solidFill>
            </a:endParaRPr>
          </a:p>
        </p:txBody>
      </p:sp>
      <p:pic>
        <p:nvPicPr>
          <p:cNvPr id="2050" name="Picture 2" descr="Turing test - Wikipedia"/>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8086007" y="1212277"/>
            <a:ext cx="1749379" cy="1333868"/>
          </a:xfrm>
          <a:prstGeom prst="rect">
            <a:avLst/>
          </a:prstGeom>
          <a:noFill/>
          <a:extLst>
            <a:ext uri="{909E8E84-426E-40DD-AFC4-6F175D3DCCD1}">
              <a14:hiddenFill xmlns:a14="http://schemas.microsoft.com/office/drawing/2010/main">
                <a:solidFill>
                  <a:srgbClr val="FFFFFF"/>
                </a:solidFill>
              </a14:hiddenFill>
            </a:ext>
          </a:extLst>
        </p:spPr>
      </p:pic>
      <p:sp>
        <p:nvSpPr>
          <p:cNvPr id="3" name="Textfeld 2"/>
          <p:cNvSpPr txBox="1"/>
          <p:nvPr/>
        </p:nvSpPr>
        <p:spPr>
          <a:xfrm>
            <a:off x="7805760" y="693020"/>
            <a:ext cx="2309872" cy="477054"/>
          </a:xfrm>
          <a:prstGeom prst="rect">
            <a:avLst/>
          </a:prstGeom>
          <a:noFill/>
        </p:spPr>
        <p:txBody>
          <a:bodyPr wrap="square" rtlCol="0">
            <a:spAutoFit/>
          </a:bodyPr>
          <a:lstStyle/>
          <a:p>
            <a:r>
              <a:rPr lang="de-DE" sz="1400" i="1" dirty="0">
                <a:solidFill>
                  <a:srgbClr val="002060"/>
                </a:solidFill>
              </a:rPr>
              <a:t>Kann eine Maschine denken</a:t>
            </a:r>
            <a:r>
              <a:rPr lang="de-DE" sz="1400" i="1" dirty="0" smtClean="0">
                <a:solidFill>
                  <a:srgbClr val="002060"/>
                </a:solidFill>
              </a:rPr>
              <a:t>?</a:t>
            </a:r>
          </a:p>
          <a:p>
            <a:r>
              <a:rPr lang="de-DE" sz="1050" i="1" dirty="0" smtClean="0">
                <a:solidFill>
                  <a:srgbClr val="002060"/>
                </a:solidFill>
              </a:rPr>
              <a:t>Turing, 1950</a:t>
            </a:r>
            <a:endParaRPr lang="de-DE" sz="1050" i="1" dirty="0">
              <a:solidFill>
                <a:srgbClr val="002060"/>
              </a:solidFill>
            </a:endParaRPr>
          </a:p>
        </p:txBody>
      </p:sp>
      <p:pic>
        <p:nvPicPr>
          <p:cNvPr id="7" name="Grafik 6"/>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05259" y="56505"/>
            <a:ext cx="661096" cy="264439"/>
          </a:xfrm>
          <a:prstGeom prst="rect">
            <a:avLst/>
          </a:prstGeom>
        </p:spPr>
      </p:pic>
      <p:pic>
        <p:nvPicPr>
          <p:cNvPr id="8" name="Grafik 7"/>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451772" y="33561"/>
            <a:ext cx="618308" cy="320944"/>
          </a:xfrm>
          <a:prstGeom prst="rect">
            <a:avLst/>
          </a:prstGeom>
        </p:spPr>
      </p:pic>
      <p:sp>
        <p:nvSpPr>
          <p:cNvPr id="4" name="Foliennummernplatzhalter 3"/>
          <p:cNvSpPr>
            <a:spLocks noGrp="1"/>
          </p:cNvSpPr>
          <p:nvPr>
            <p:ph type="sldNum" sz="quarter" idx="12"/>
          </p:nvPr>
        </p:nvSpPr>
        <p:spPr/>
        <p:txBody>
          <a:bodyPr/>
          <a:lstStyle/>
          <a:p>
            <a:fld id="{2EAA920B-3D24-4163-BF30-8DF5E59AE904}" type="slidenum">
              <a:rPr lang="LID4096" smtClean="0"/>
              <a:t>9</a:t>
            </a:fld>
            <a:endParaRPr lang="LID4096"/>
          </a:p>
        </p:txBody>
      </p:sp>
    </p:spTree>
    <p:extLst>
      <p:ext uri="{BB962C8B-B14F-4D97-AF65-F5344CB8AC3E}">
        <p14:creationId xmlns:p14="http://schemas.microsoft.com/office/powerpoint/2010/main" val="8182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2231</Words>
  <Application>Microsoft Office PowerPoint</Application>
  <PresentationFormat>Breitbild</PresentationFormat>
  <Paragraphs>399</Paragraphs>
  <Slides>40</Slides>
  <Notes>23</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40</vt:i4>
      </vt:variant>
    </vt:vector>
  </HeadingPairs>
  <TitlesOfParts>
    <vt:vector size="47" baseType="lpstr">
      <vt:lpstr>Arial</vt:lpstr>
      <vt:lpstr>Calibri</vt:lpstr>
      <vt:lpstr>Calibri Light</vt:lpstr>
      <vt:lpstr>Cambria Math</vt:lpstr>
      <vt:lpstr>Symbol</vt:lpstr>
      <vt:lpstr>Wingdings</vt:lpstr>
      <vt:lpstr>Office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lingquan zhao</dc:creator>
  <cp:lastModifiedBy>Zhao, Lingquan</cp:lastModifiedBy>
  <cp:revision>392</cp:revision>
  <cp:lastPrinted>2024-01-22T13:41:02Z</cp:lastPrinted>
  <dcterms:created xsi:type="dcterms:W3CDTF">2023-10-23T19:24:11Z</dcterms:created>
  <dcterms:modified xsi:type="dcterms:W3CDTF">2024-03-27T09:26:01Z</dcterms:modified>
</cp:coreProperties>
</file>

<file path=docProps/thumbnail.jpeg>
</file>